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7" r:id="rId3"/>
    <p:sldId id="258" r:id="rId4"/>
    <p:sldId id="294" r:id="rId5"/>
    <p:sldId id="284" r:id="rId6"/>
    <p:sldId id="259" r:id="rId7"/>
    <p:sldId id="270" r:id="rId8"/>
    <p:sldId id="275" r:id="rId9"/>
    <p:sldId id="295" r:id="rId10"/>
    <p:sldId id="296" r:id="rId11"/>
    <p:sldId id="298" r:id="rId12"/>
    <p:sldId id="273" r:id="rId13"/>
    <p:sldId id="274" r:id="rId14"/>
    <p:sldId id="276" r:id="rId15"/>
    <p:sldId id="262" r:id="rId16"/>
    <p:sldId id="278" r:id="rId17"/>
    <p:sldId id="279" r:id="rId18"/>
    <p:sldId id="297" r:id="rId19"/>
    <p:sldId id="265" r:id="rId20"/>
    <p:sldId id="266" r:id="rId21"/>
    <p:sldId id="293" r:id="rId22"/>
    <p:sldId id="267" r:id="rId23"/>
    <p:sldId id="299" r:id="rId24"/>
    <p:sldId id="300" r:id="rId25"/>
    <p:sldId id="301" r:id="rId26"/>
    <p:sldId id="302" r:id="rId27"/>
    <p:sldId id="268" r:id="rId28"/>
    <p:sldId id="287" r:id="rId29"/>
    <p:sldId id="28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81" autoAdjust="0"/>
    <p:restoredTop sz="83659" autoAdjust="0"/>
  </p:normalViewPr>
  <p:slideViewPr>
    <p:cSldViewPr snapToGrid="0">
      <p:cViewPr varScale="1">
        <p:scale>
          <a:sx n="80" d="100"/>
          <a:sy n="80" d="100"/>
        </p:scale>
        <p:origin x="83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A97D60-98F0-4DB9-A1B1-110E45BEBA72}" type="datetimeFigureOut">
              <a:rPr lang="en-US" smtClean="0"/>
              <a:t>5/2/2017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930A5D-ADFC-422D-9F8A-E825EA6D1A90}" type="slidenum">
              <a:rPr lang="en-US" smtClean="0"/>
              <a:t>‹#›</a:t>
            </a:fld>
            <a:endParaRPr lang="en-US"/>
          </a:p>
        </p:txBody>
      </p:sp>
    </p:spTree>
    <p:extLst>
      <p:ext uri="{BB962C8B-B14F-4D97-AF65-F5344CB8AC3E}">
        <p14:creationId xmlns:p14="http://schemas.microsoft.com/office/powerpoint/2010/main" val="2654082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onlinelibrary.wiley.com/doi/10.1002/grl.50232/abstract"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onlinelibrary.wiley.com/doi/10.1002/grl.50874/abstract" TargetMode="External"/><Relationship Id="rId4" Type="http://schemas.openxmlformats.org/officeDocument/2006/relationships/hyperlink" Target="http://journals.ametsoc.org/doi/abs/10.1175/2011JCLI3955.1"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goal of climate modeling is to develop multi-purpose climate simulators. The same model generating the global mean temperature in this figure is also used to simulate the response of tropospheric winds to the Antarctic stratospheric ozone hole, for example. But as we all know, some aspects of the simulations in our current models are robust while others are sensitive to model uncertainties and may be tunable to some extent within the context of a particular model.   If you have a simple model that you are fitting to some data, there is no problem in describing in detail how you decided on the model, the free parameters, the fitting procedure, the data used, etc. it can be more of a challenge to make the development path of a climate simulator fully transparent.</a:t>
            </a:r>
          </a:p>
          <a:p>
            <a:r>
              <a:rPr lang="en-US" sz="1200" b="0" i="0" kern="1200" dirty="0" smtClean="0">
                <a:solidFill>
                  <a:schemeClr val="tx1"/>
                </a:solidFill>
                <a:effectLst/>
                <a:latin typeface="+mn-lt"/>
                <a:ea typeface="+mn-ea"/>
                <a:cs typeface="+mn-cs"/>
              </a:rPr>
              <a:t>A question that gets a lot of attention is whether you should try to tune your model to be consistent with the evolution of global mean temperatures (GMT) over the past century, or if you should withhold that particular iconic data set during model development, justifying its use as a measure of model quality.</a:t>
            </a:r>
          </a:p>
          <a:p>
            <a:r>
              <a:rPr lang="en-US" sz="1200" b="0" i="0" kern="1200" dirty="0" smtClean="0">
                <a:solidFill>
                  <a:schemeClr val="tx1"/>
                </a:solidFill>
                <a:effectLst/>
                <a:latin typeface="+mn-lt"/>
                <a:ea typeface="+mn-ea"/>
                <a:cs typeface="+mn-cs"/>
              </a:rPr>
              <a:t>My impression is that it is the advent of models incorporating indirect aerosol effects – the effects aerosols have on climate through their modification of clouds — that has really brought this question to the forefront. The evolution of GMT is controlled by a combination of climate sensitivity, radiative forcing, and internal variability. I don’t know of any way to robustly increase or decrease a model’s internal variability on decadal and longer time scales. But in a given model you </a:t>
            </a:r>
            <a:r>
              <a:rPr lang="en-US" sz="1200" b="0" i="1" kern="1200" dirty="0" smtClean="0">
                <a:solidFill>
                  <a:schemeClr val="tx1"/>
                </a:solidFill>
                <a:effectLst/>
                <a:latin typeface="+mn-lt"/>
                <a:ea typeface="+mn-ea"/>
                <a:cs typeface="+mn-cs"/>
              </a:rPr>
              <a:t>can </a:t>
            </a:r>
            <a:r>
              <a:rPr lang="en-US" sz="1200" b="0" i="0" kern="1200" dirty="0" smtClean="0">
                <a:solidFill>
                  <a:schemeClr val="tx1"/>
                </a:solidFill>
                <a:effectLst/>
                <a:latin typeface="+mn-lt"/>
                <a:ea typeface="+mn-ea"/>
                <a:cs typeface="+mn-cs"/>
              </a:rPr>
              <a:t>often find ways of altering the model’s climate sensitivity through the sub-grid convection and cloud schemes that affect cloud feedback, but you have to tread carefully because the cloud simulation exerts a powerful control on the atmospheric circulation, top-of-atmosphere (TOA) and surface radiative flux patterns, the tropical precipitation distribution, etc. But including aerosol indirect effects on radiative forcing has made it easier to generate a greater variety of 20</a:t>
            </a:r>
            <a:r>
              <a:rPr lang="en-US" sz="1200" b="0" i="0" kern="1200" baseline="30000" dirty="0" smtClean="0">
                <a:solidFill>
                  <a:schemeClr val="tx1"/>
                </a:solidFill>
                <a:effectLst/>
                <a:latin typeface="+mn-lt"/>
                <a:ea typeface="+mn-ea"/>
                <a:cs typeface="+mn-cs"/>
              </a:rPr>
              <a:t>th</a:t>
            </a:r>
            <a:r>
              <a:rPr lang="en-US" sz="1200" b="0" i="0" kern="1200" dirty="0" smtClean="0">
                <a:solidFill>
                  <a:schemeClr val="tx1"/>
                </a:solidFill>
                <a:effectLst/>
                <a:latin typeface="+mn-lt"/>
                <a:ea typeface="+mn-ea"/>
                <a:cs typeface="+mn-cs"/>
              </a:rPr>
              <a:t> century simulations without affecting other aspects of the climate simulation as strongly.</a:t>
            </a:r>
          </a:p>
          <a:p>
            <a:r>
              <a:rPr lang="en-US" sz="1200" b="0" i="0" kern="1200" dirty="0" smtClean="0">
                <a:solidFill>
                  <a:schemeClr val="tx1"/>
                </a:solidFill>
                <a:effectLst/>
                <a:latin typeface="+mn-lt"/>
                <a:ea typeface="+mn-ea"/>
                <a:cs typeface="+mn-cs"/>
              </a:rPr>
              <a:t>The figure at the top from </a:t>
            </a:r>
            <a:r>
              <a:rPr lang="en-US" sz="1200" b="1" i="1" u="none" strike="noStrike" kern="1200" dirty="0" err="1" smtClean="0">
                <a:solidFill>
                  <a:schemeClr val="tx1"/>
                </a:solidFill>
                <a:effectLst/>
                <a:latin typeface="+mn-lt"/>
                <a:ea typeface="+mn-ea"/>
                <a:cs typeface="+mn-cs"/>
                <a:hlinkClick r:id="rId3"/>
              </a:rPr>
              <a:t>Golaz</a:t>
            </a:r>
            <a:r>
              <a:rPr lang="en-US" sz="1200" b="1" i="1" u="none" strike="noStrike" kern="1200" dirty="0" smtClean="0">
                <a:solidFill>
                  <a:schemeClr val="tx1"/>
                </a:solidFill>
                <a:effectLst/>
                <a:latin typeface="+mn-lt"/>
                <a:ea typeface="+mn-ea"/>
                <a:cs typeface="+mn-cs"/>
                <a:hlinkClick r:id="rId3"/>
              </a:rPr>
              <a:t> et al, 2013</a:t>
            </a:r>
            <a:r>
              <a:rPr lang="en-US" sz="1200" b="0" i="0" kern="1200" dirty="0" smtClean="0">
                <a:solidFill>
                  <a:schemeClr val="tx1"/>
                </a:solidFill>
                <a:effectLst/>
                <a:latin typeface="+mn-lt"/>
                <a:ea typeface="+mn-ea"/>
                <a:cs typeface="+mn-cs"/>
              </a:rPr>
              <a:t> shows simulations from three versions of the CM3 coupled atmosphere-ocean model developed at GFDL (</a:t>
            </a:r>
            <a:r>
              <a:rPr lang="en-US" sz="1200" b="1" i="1" u="none" strike="noStrike" kern="1200" dirty="0" smtClean="0">
                <a:solidFill>
                  <a:schemeClr val="tx1"/>
                </a:solidFill>
                <a:effectLst/>
                <a:latin typeface="+mn-lt"/>
                <a:ea typeface="+mn-ea"/>
                <a:cs typeface="+mn-cs"/>
                <a:hlinkClick r:id="rId4"/>
              </a:rPr>
              <a:t>Donner, et al 2011</a:t>
            </a:r>
            <a:r>
              <a:rPr lang="en-US" sz="1200" b="0" i="0" kern="1200" dirty="0" smtClean="0">
                <a:solidFill>
                  <a:schemeClr val="tx1"/>
                </a:solidFill>
                <a:effectLst/>
                <a:latin typeface="+mn-lt"/>
                <a:ea typeface="+mn-ea"/>
                <a:cs typeface="+mn-cs"/>
              </a:rPr>
              <a:t>). This was our lab’s first attempt to incorporate the indirect effects of aerosols in a climate model. The three models are the result of varying a single parameter that controls the amount of cloud water required for the onset of coalescence in the models microphysics scheme, which in turn controls the water content of clouds. (Other parts of the model need to be adjusted to retrieve a good global mean TOA energy balance but are not the main drivers of this behavior.)</a:t>
            </a:r>
          </a:p>
          <a:p>
            <a:r>
              <a:rPr lang="en-US" sz="1200" b="0" i="0" kern="1200" dirty="0" smtClean="0">
                <a:solidFill>
                  <a:schemeClr val="tx1"/>
                </a:solidFill>
                <a:effectLst/>
                <a:latin typeface="+mn-lt"/>
                <a:ea typeface="+mn-ea"/>
                <a:cs typeface="+mn-cs"/>
              </a:rPr>
              <a:t>One of these versions clearly provides a better fit than the others. These differences are primarily due to aerosol radiative forcing, not climate sensitivity. The model that is most consistent with the observed evolution has the smallest aerosol forcing. (The figure shows 5-member ensemble means; individual realizations do not change the basic picture.) As described in </a:t>
            </a:r>
            <a:r>
              <a:rPr lang="en-US" sz="1200" b="1" i="1" u="none" strike="noStrike" kern="1200" dirty="0" smtClean="0">
                <a:solidFill>
                  <a:schemeClr val="tx1"/>
                </a:solidFill>
                <a:effectLst/>
                <a:latin typeface="+mn-lt"/>
                <a:ea typeface="+mn-ea"/>
                <a:cs typeface="+mn-cs"/>
                <a:hlinkClick r:id="rId5"/>
              </a:rPr>
              <a:t>Suzuki et al 2013</a:t>
            </a:r>
            <a:r>
              <a:rPr lang="en-US" sz="1200" b="0" i="0" kern="1200" dirty="0" smtClean="0">
                <a:solidFill>
                  <a:schemeClr val="tx1"/>
                </a:solidFill>
                <a:effectLst/>
                <a:latin typeface="+mn-lt"/>
                <a:ea typeface="+mn-ea"/>
                <a:cs typeface="+mn-cs"/>
              </a:rPr>
              <a:t>, the value of the parameter that provides the best fit is not the one preferred by comparing directly to cloud observations; the settings that result in larger aerosol forcing seem more justifiable at face value. There is nothing mysterious about this. It’s an example of the familiar tension resulting from the imperfections of any model and the need to weight different performance metrics relative to each other.</a:t>
            </a:r>
          </a:p>
          <a:p>
            <a:endParaRPr lang="en-US" dirty="0"/>
          </a:p>
        </p:txBody>
      </p:sp>
      <p:sp>
        <p:nvSpPr>
          <p:cNvPr id="4" name="Slide Number Placeholder 3"/>
          <p:cNvSpPr>
            <a:spLocks noGrp="1"/>
          </p:cNvSpPr>
          <p:nvPr>
            <p:ph type="sldNum" sz="quarter" idx="10"/>
          </p:nvPr>
        </p:nvSpPr>
        <p:spPr/>
        <p:txBody>
          <a:bodyPr/>
          <a:lstStyle/>
          <a:p>
            <a:fld id="{30930A5D-ADFC-422D-9F8A-E825EA6D1A90}" type="slidenum">
              <a:rPr lang="en-US" smtClean="0"/>
              <a:t>4</a:t>
            </a:fld>
            <a:endParaRPr lang="en-US"/>
          </a:p>
        </p:txBody>
      </p:sp>
    </p:spTree>
    <p:extLst>
      <p:ext uri="{BB962C8B-B14F-4D97-AF65-F5344CB8AC3E}">
        <p14:creationId xmlns:p14="http://schemas.microsoft.com/office/powerpoint/2010/main" val="12712179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930A5D-ADFC-422D-9F8A-E825EA6D1A90}" type="slidenum">
              <a:rPr lang="en-US" smtClean="0"/>
              <a:t>27</a:t>
            </a:fld>
            <a:endParaRPr lang="en-US"/>
          </a:p>
        </p:txBody>
      </p:sp>
    </p:spTree>
    <p:extLst>
      <p:ext uri="{BB962C8B-B14F-4D97-AF65-F5344CB8AC3E}">
        <p14:creationId xmlns:p14="http://schemas.microsoft.com/office/powerpoint/2010/main" val="17313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“If you are saying it's mostly internal variability, you are talking about a very low-sensitivity system compared to the consensus picture, which means that we are talking about, say observed warming. So, you would have a huge outgassing of heat from the ocean because that's what you mean by "low-sensitivity model." For the same warming, you get a huge output</a:t>
            </a:r>
          </a:p>
          <a:p>
            <a:r>
              <a:rPr lang="en-US" sz="1200" b="0" i="0" u="none" strike="noStrike" kern="1200" baseline="0" dirty="0" smtClean="0">
                <a:solidFill>
                  <a:schemeClr val="tx1"/>
                </a:solidFill>
                <a:latin typeface="+mn-lt"/>
                <a:ea typeface="+mn-ea"/>
                <a:cs typeface="+mn-cs"/>
              </a:rPr>
              <a:t>of energy trying to restore that.” Observations don’t support this process.</a:t>
            </a:r>
          </a:p>
          <a:p>
            <a:r>
              <a:rPr lang="en-US" sz="1200" b="0" i="0" u="none" strike="noStrike" kern="1200" baseline="0" dirty="0" smtClean="0">
                <a:solidFill>
                  <a:schemeClr val="tx1"/>
                </a:solidFill>
                <a:latin typeface="+mn-lt"/>
                <a:ea typeface="+mn-ea"/>
                <a:cs typeface="+mn-cs"/>
              </a:rPr>
              <a:t>“Where do you expect low-frequency variability to emerge in the coupled climate system? It's going to emerge at high</a:t>
            </a:r>
            <a:r>
              <a:rPr lang="en-US" sz="7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latitudes because, where you</a:t>
            </a:r>
            <a:r>
              <a:rPr lang="en-US" sz="7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have memory on these </a:t>
            </a:r>
            <a:r>
              <a:rPr lang="en-US" sz="1200" b="0" i="0" u="none" strike="noStrike" kern="1200" baseline="0" dirty="0" err="1" smtClean="0">
                <a:solidFill>
                  <a:schemeClr val="tx1"/>
                </a:solidFill>
                <a:latin typeface="+mn-lt"/>
                <a:ea typeface="+mn-ea"/>
                <a:cs typeface="+mn-cs"/>
              </a:rPr>
              <a:t>multidecadal</a:t>
            </a:r>
            <a:r>
              <a:rPr lang="en-US" sz="1200" b="0" i="0" u="none" strike="noStrike" kern="1200" baseline="0" dirty="0" smtClean="0">
                <a:solidFill>
                  <a:schemeClr val="tx1"/>
                </a:solidFill>
                <a:latin typeface="+mn-lt"/>
                <a:ea typeface="+mn-ea"/>
                <a:cs typeface="+mn-cs"/>
              </a:rPr>
              <a:t> time scales is in the deep ocean.”</a:t>
            </a:r>
          </a:p>
          <a:p>
            <a:r>
              <a:rPr lang="en-US" sz="1200" b="0" i="0" u="none" strike="noStrike" kern="1200" baseline="0" dirty="0" smtClean="0">
                <a:solidFill>
                  <a:schemeClr val="tx1"/>
                </a:solidFill>
                <a:latin typeface="+mn-lt"/>
                <a:ea typeface="+mn-ea"/>
                <a:cs typeface="+mn-cs"/>
              </a:rPr>
              <a:t>“And where is the deep ocean coupled efficiently to the surface? It's in subpolar regions. That's where the ocean is least stratified. There was a nice paper by 12 Del Sole looking at the models. And </a:t>
            </a:r>
          </a:p>
          <a:p>
            <a:r>
              <a:rPr lang="en-US" sz="1200" b="0" i="0" u="none" strike="noStrike" kern="1200" baseline="0" dirty="0" smtClean="0">
                <a:solidFill>
                  <a:schemeClr val="tx1"/>
                </a:solidFill>
                <a:latin typeface="+mn-lt"/>
                <a:ea typeface="+mn-ea"/>
                <a:cs typeface="+mn-cs"/>
              </a:rPr>
              <a:t>he finds a pattern in all the models that have the largest integral time scale or decorrelation time. They are at high latitudes, especially the northern North Atlantic. “</a:t>
            </a:r>
          </a:p>
          <a:p>
            <a:r>
              <a:rPr lang="en-US" sz="700" b="0" i="0" u="none" strike="noStrike" kern="1200" baseline="0" dirty="0" smtClean="0">
                <a:solidFill>
                  <a:schemeClr val="tx1"/>
                </a:solidFill>
                <a:latin typeface="+mn-lt"/>
                <a:ea typeface="+mn-ea"/>
                <a:cs typeface="+mn-cs"/>
              </a:rPr>
              <a:t>“</a:t>
            </a:r>
            <a:r>
              <a:rPr lang="en-US" sz="1200" b="0" i="0" u="none" strike="noStrike" kern="1200" baseline="0" dirty="0" smtClean="0">
                <a:solidFill>
                  <a:schemeClr val="tx1"/>
                </a:solidFill>
                <a:latin typeface="+mn-lt"/>
                <a:ea typeface="+mn-ea"/>
                <a:cs typeface="+mn-cs"/>
              </a:rPr>
              <a:t>In fact, in a forced response, you expect to see an orthogonal pattern, more or less, because those are the regions that are coupled strongly to the deep ocean. You basically have big heat </a:t>
            </a:r>
          </a:p>
          <a:p>
            <a:r>
              <a:rPr lang="en-US" sz="1200" b="0" i="0" u="none" strike="noStrike" kern="1200" baseline="0" dirty="0" smtClean="0">
                <a:solidFill>
                  <a:schemeClr val="tx1"/>
                </a:solidFill>
                <a:latin typeface="+mn-lt"/>
                <a:ea typeface="+mn-ea"/>
                <a:cs typeface="+mn-cs"/>
              </a:rPr>
              <a:t>capacity. So, you have the smallest response to the forcing-- so, it shouldn't be that hard to separate internal variability from forced patterns. They tend to have the opposite structures. And this doesn't look -- and basically, we don't see subpolar-dominated warming over the ocean. In the subpolar North Atlantic, we have seen very little warming over the century time scale. Over the last  years, we have seen quite a bit. And that's why a couple of people talked about there might have been some contribution to the recent ramp-up, say, of the last 30 years from the North Atlantic variability, which is entirely plausible.” </a:t>
            </a:r>
            <a:r>
              <a:rPr lang="en-US" sz="700" b="0" i="0" u="none" strike="noStrike" kern="1200" baseline="0" dirty="0" smtClean="0">
                <a:solidFill>
                  <a:schemeClr val="tx1"/>
                </a:solidFill>
                <a:latin typeface="+mn-lt"/>
                <a:ea typeface="+mn-ea"/>
                <a:cs typeface="+mn-cs"/>
              </a:rPr>
              <a:t>			</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0930A5D-ADFC-422D-9F8A-E825EA6D1A90}" type="slidenum">
              <a:rPr lang="en-US" smtClean="0"/>
              <a:t>6</a:t>
            </a:fld>
            <a:endParaRPr lang="en-US"/>
          </a:p>
        </p:txBody>
      </p:sp>
    </p:spTree>
    <p:extLst>
      <p:ext uri="{BB962C8B-B14F-4D97-AF65-F5344CB8AC3E}">
        <p14:creationId xmlns:p14="http://schemas.microsoft.com/office/powerpoint/2010/main" val="917190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Held: “I like the word "hiatus." This [next page] is the way I plot it. This is a standard Hadley Center data set. And this is just a blowup showing El Niño years and La Niña years. The red is El Niño and the green is La Niña by some standard definition. And the magnitude of these boxes is the magnitude of the </a:t>
            </a:r>
            <a:r>
              <a:rPr lang="es-ES" sz="1200" b="0" i="0" u="none" strike="noStrike" kern="1200" baseline="0" dirty="0">
                <a:solidFill>
                  <a:schemeClr val="tx1"/>
                </a:solidFill>
                <a:latin typeface="+mn-lt"/>
                <a:ea typeface="+mn-ea"/>
                <a:cs typeface="+mn-cs"/>
              </a:rPr>
              <a:t>El Niño </a:t>
            </a:r>
            <a:r>
              <a:rPr lang="es-ES" sz="1200" b="0" i="0" u="none" strike="noStrike" kern="1200" baseline="0" dirty="0" err="1">
                <a:solidFill>
                  <a:schemeClr val="tx1"/>
                </a:solidFill>
                <a:latin typeface="+mn-lt"/>
                <a:ea typeface="+mn-ea"/>
                <a:cs typeface="+mn-cs"/>
              </a:rPr>
              <a:t>or</a:t>
            </a:r>
            <a:r>
              <a:rPr lang="es-ES" sz="1200" b="0" i="0" u="none" strike="noStrike" kern="1200" baseline="0" dirty="0">
                <a:solidFill>
                  <a:schemeClr val="tx1"/>
                </a:solidFill>
                <a:latin typeface="+mn-lt"/>
                <a:ea typeface="+mn-ea"/>
                <a:cs typeface="+mn-cs"/>
              </a:rPr>
              <a:t> La Niña. </a:t>
            </a:r>
            <a:r>
              <a:rPr lang="en-US" sz="1200" b="0" i="0" u="none" strike="noStrike" kern="1200" baseline="0" dirty="0">
                <a:solidFill>
                  <a:schemeClr val="tx1"/>
                </a:solidFill>
                <a:latin typeface="+mn-lt"/>
                <a:ea typeface="+mn-ea"/>
                <a:cs typeface="+mn-cs"/>
              </a:rPr>
              <a:t>And you can plot this in different ways. Superficially, a lot of the hiatus is, it looks like an extended La Niña-like period.” </a:t>
            </a:r>
            <a:endParaRPr lang="en-US" dirty="0"/>
          </a:p>
        </p:txBody>
      </p:sp>
      <p:sp>
        <p:nvSpPr>
          <p:cNvPr id="4" name="Slide Number Placeholder 3"/>
          <p:cNvSpPr>
            <a:spLocks noGrp="1"/>
          </p:cNvSpPr>
          <p:nvPr>
            <p:ph type="sldNum" sz="quarter" idx="10"/>
          </p:nvPr>
        </p:nvSpPr>
        <p:spPr/>
        <p:txBody>
          <a:bodyPr/>
          <a:lstStyle/>
          <a:p>
            <a:fld id="{30930A5D-ADFC-422D-9F8A-E825EA6D1A90}" type="slidenum">
              <a:rPr lang="en-US" smtClean="0"/>
              <a:t>7</a:t>
            </a:fld>
            <a:endParaRPr lang="en-US"/>
          </a:p>
        </p:txBody>
      </p:sp>
    </p:spTree>
    <p:extLst>
      <p:ext uri="{BB962C8B-B14F-4D97-AF65-F5344CB8AC3E}">
        <p14:creationId xmlns:p14="http://schemas.microsoft.com/office/powerpoint/2010/main" val="862908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FIG. 1. (a) Change in global-mean surface temperature for abrupt CO2 simulations (2 3 CO2, red line; 0.5 3 CO2, blue line; and reflection of 0.5 3 CO2 about zero, yellow line) with black dashed line showing the estimated parameters (Table 1) of the two-box model [(4)]. (b) Change in global-mean TOA net radiation [colors as in (a)], radiative forcing indicated by straight lines, and net radiation implied by the best estimate of b (black dashed line). (c) Change in global-mean surface temperature for Pinatubo simulations with dashed lines showing the integral fit TCS estimate plotted with the CO2 time scale (positive ENSO, black, and negative ENSO, gray). (d) Change in global-mean TOA net radiation for positive ENSO phase simulations (blue), radiative forcing (light blue), and net radiation implied by the best estimate of b (black dashed line). Negative ENSO phase simulations are similar (not shown). All quantities shown are 12-month running time averages of the ensemble mean of CM2.1 simulations.</a:t>
            </a:r>
            <a:endParaRPr lang="en-US" dirty="0"/>
          </a:p>
        </p:txBody>
      </p:sp>
      <p:sp>
        <p:nvSpPr>
          <p:cNvPr id="4" name="Slide Number Placeholder 3"/>
          <p:cNvSpPr>
            <a:spLocks noGrp="1"/>
          </p:cNvSpPr>
          <p:nvPr>
            <p:ph type="sldNum" sz="quarter" idx="10"/>
          </p:nvPr>
        </p:nvSpPr>
        <p:spPr/>
        <p:txBody>
          <a:bodyPr/>
          <a:lstStyle/>
          <a:p>
            <a:fld id="{30930A5D-ADFC-422D-9F8A-E825EA6D1A90}" type="slidenum">
              <a:rPr lang="en-US" smtClean="0"/>
              <a:t>11</a:t>
            </a:fld>
            <a:endParaRPr lang="en-US"/>
          </a:p>
        </p:txBody>
      </p:sp>
    </p:spTree>
    <p:extLst>
      <p:ext uri="{BB962C8B-B14F-4D97-AF65-F5344CB8AC3E}">
        <p14:creationId xmlns:p14="http://schemas.microsoft.com/office/powerpoint/2010/main" val="4071875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930A5D-ADFC-422D-9F8A-E825EA6D1A90}" type="slidenum">
              <a:rPr lang="en-US" smtClean="0"/>
              <a:t>14</a:t>
            </a:fld>
            <a:endParaRPr lang="en-US"/>
          </a:p>
        </p:txBody>
      </p:sp>
    </p:spTree>
    <p:extLst>
      <p:ext uri="{BB962C8B-B14F-4D97-AF65-F5344CB8AC3E}">
        <p14:creationId xmlns:p14="http://schemas.microsoft.com/office/powerpoint/2010/main" val="3406633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930A5D-ADFC-422D-9F8A-E825EA6D1A90}" type="slidenum">
              <a:rPr lang="en-US" smtClean="0"/>
              <a:t>23</a:t>
            </a:fld>
            <a:endParaRPr lang="en-US"/>
          </a:p>
        </p:txBody>
      </p:sp>
    </p:spTree>
    <p:extLst>
      <p:ext uri="{BB962C8B-B14F-4D97-AF65-F5344CB8AC3E}">
        <p14:creationId xmlns:p14="http://schemas.microsoft.com/office/powerpoint/2010/main" val="85406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930A5D-ADFC-422D-9F8A-E825EA6D1A90}" type="slidenum">
              <a:rPr lang="en-US" smtClean="0"/>
              <a:t>24</a:t>
            </a:fld>
            <a:endParaRPr lang="en-US"/>
          </a:p>
        </p:txBody>
      </p:sp>
    </p:spTree>
    <p:extLst>
      <p:ext uri="{BB962C8B-B14F-4D97-AF65-F5344CB8AC3E}">
        <p14:creationId xmlns:p14="http://schemas.microsoft.com/office/powerpoint/2010/main" val="3416636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Warmest winter in 1/4/8/12 year interval.</a:t>
            </a:r>
          </a:p>
          <a:p>
            <a:pPr marL="171450" indent="-171450">
              <a:buFont typeface="Arial" panose="020B0604020202020204" pitchFamily="34" charset="0"/>
              <a:buChar char="•"/>
            </a:pPr>
            <a:r>
              <a:rPr lang="en-US" dirty="0"/>
              <a:t>1960 warmer winters than nearby usual months</a:t>
            </a:r>
          </a:p>
          <a:p>
            <a:pPr marL="171450" indent="-171450">
              <a:buFont typeface="Arial" panose="020B0604020202020204" pitchFamily="34" charset="0"/>
              <a:buChar char="•"/>
            </a:pPr>
            <a:r>
              <a:rPr lang="en-US" dirty="0"/>
              <a:t>2000 should be most warm but </a:t>
            </a:r>
            <a:r>
              <a:rPr lang="en-US" dirty="0" err="1"/>
              <a:t>beause</a:t>
            </a:r>
            <a:r>
              <a:rPr lang="en-US" dirty="0"/>
              <a:t> of strong la </a:t>
            </a:r>
            <a:r>
              <a:rPr lang="en-US" dirty="0" err="1"/>
              <a:t>nina</a:t>
            </a:r>
            <a:r>
              <a:rPr lang="en-US" dirty="0"/>
              <a:t> at that time its cool</a:t>
            </a:r>
          </a:p>
        </p:txBody>
      </p:sp>
      <p:sp>
        <p:nvSpPr>
          <p:cNvPr id="4" name="Slide Number Placeholder 3"/>
          <p:cNvSpPr>
            <a:spLocks noGrp="1"/>
          </p:cNvSpPr>
          <p:nvPr>
            <p:ph type="sldNum" sz="quarter" idx="10"/>
          </p:nvPr>
        </p:nvSpPr>
        <p:spPr/>
        <p:txBody>
          <a:bodyPr/>
          <a:lstStyle/>
          <a:p>
            <a:fld id="{30930A5D-ADFC-422D-9F8A-E825EA6D1A90}" type="slidenum">
              <a:rPr lang="en-US" smtClean="0"/>
              <a:t>25</a:t>
            </a:fld>
            <a:endParaRPr lang="en-US"/>
          </a:p>
        </p:txBody>
      </p:sp>
    </p:spTree>
    <p:extLst>
      <p:ext uri="{BB962C8B-B14F-4D97-AF65-F5344CB8AC3E}">
        <p14:creationId xmlns:p14="http://schemas.microsoft.com/office/powerpoint/2010/main" val="319106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Dalton Minimum</a:t>
            </a:r>
            <a:r>
              <a:rPr lang="en-US" sz="1200" b="0" i="0" kern="1200" dirty="0">
                <a:solidFill>
                  <a:schemeClr val="tx1"/>
                </a:solidFill>
                <a:effectLst/>
                <a:latin typeface="+mn-lt"/>
                <a:ea typeface="+mn-ea"/>
                <a:cs typeface="+mn-cs"/>
              </a:rPr>
              <a:t> was a period of low sunspot count. John </a:t>
            </a:r>
            <a:r>
              <a:rPr lang="en-US" sz="1200" b="1" i="0" kern="1200" dirty="0">
                <a:solidFill>
                  <a:schemeClr val="tx1"/>
                </a:solidFill>
                <a:effectLst/>
                <a:latin typeface="+mn-lt"/>
                <a:ea typeface="+mn-ea"/>
                <a:cs typeface="+mn-cs"/>
              </a:rPr>
              <a:t>Dalton</a:t>
            </a:r>
            <a:r>
              <a:rPr lang="en-US" sz="1200" b="0" i="0" kern="1200" dirty="0">
                <a:solidFill>
                  <a:schemeClr val="tx1"/>
                </a:solidFill>
                <a:effectLst/>
                <a:latin typeface="+mn-lt"/>
                <a:ea typeface="+mn-ea"/>
                <a:cs typeface="+mn-cs"/>
              </a:rPr>
              <a:t>, lasting from </a:t>
            </a:r>
            <a:r>
              <a:rPr lang="en-US" sz="1200" b="1" i="0" kern="1200" dirty="0">
                <a:solidFill>
                  <a:schemeClr val="tx1"/>
                </a:solidFill>
                <a:effectLst/>
                <a:latin typeface="+mn-lt"/>
                <a:ea typeface="+mn-ea"/>
                <a:cs typeface="+mn-cs"/>
              </a:rPr>
              <a:t>1790 to 1830 </a:t>
            </a:r>
            <a:r>
              <a:rPr lang="en-US" sz="1200" b="0" i="0" kern="1200" dirty="0">
                <a:solidFill>
                  <a:schemeClr val="tx1"/>
                </a:solidFill>
                <a:effectLst/>
                <a:latin typeface="+mn-lt"/>
                <a:ea typeface="+mn-ea"/>
                <a:cs typeface="+mn-cs"/>
              </a:rPr>
              <a:t>.corresponding to the period solar cycle </a:t>
            </a:r>
            <a:r>
              <a:rPr lang="en-US" sz="1200" b="1" i="0" kern="1200" dirty="0">
                <a:solidFill>
                  <a:schemeClr val="tx1"/>
                </a:solidFill>
                <a:effectLst/>
                <a:latin typeface="+mn-lt"/>
                <a:ea typeface="+mn-ea"/>
                <a:cs typeface="+mn-cs"/>
              </a:rPr>
              <a:t>4</a:t>
            </a:r>
            <a:r>
              <a:rPr lang="en-US" sz="1200" b="0" i="0" kern="1200" dirty="0">
                <a:solidFill>
                  <a:schemeClr val="tx1"/>
                </a:solidFill>
                <a:effectLst/>
                <a:latin typeface="+mn-lt"/>
                <a:ea typeface="+mn-ea"/>
                <a:cs typeface="+mn-cs"/>
              </a:rPr>
              <a:t> to solar cycle </a:t>
            </a:r>
            <a:r>
              <a:rPr lang="en-US" sz="1200" b="1" i="0" kern="1200" dirty="0">
                <a:solidFill>
                  <a:schemeClr val="tx1"/>
                </a:solidFill>
                <a:effectLst/>
                <a:latin typeface="+mn-lt"/>
                <a:ea typeface="+mn-ea"/>
                <a:cs typeface="+mn-cs"/>
              </a:rPr>
              <a:t>7</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Modern Maximum </a:t>
            </a:r>
            <a:r>
              <a:rPr lang="en-US" sz="1200" b="0" i="0" kern="1200" dirty="0">
                <a:solidFill>
                  <a:schemeClr val="tx1"/>
                </a:solidFill>
                <a:effectLst/>
                <a:latin typeface="+mn-lt"/>
                <a:ea typeface="+mn-ea"/>
                <a:cs typeface="+mn-cs"/>
              </a:rPr>
              <a:t>reached maximum </a:t>
            </a:r>
            <a:r>
              <a:rPr lang="en-US" sz="1200" b="1" i="0" kern="1200" dirty="0">
                <a:solidFill>
                  <a:schemeClr val="tx1"/>
                </a:solidFill>
                <a:effectLst/>
                <a:latin typeface="+mn-lt"/>
                <a:ea typeface="+mn-ea"/>
                <a:cs typeface="+mn-cs"/>
              </a:rPr>
              <a:t>in late 1950s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Cooling effect now influencing the plateauing of temperature</a:t>
            </a:r>
            <a:endParaRPr lang="en-US" b="0" dirty="0"/>
          </a:p>
        </p:txBody>
      </p:sp>
      <p:sp>
        <p:nvSpPr>
          <p:cNvPr id="4" name="Slide Number Placeholder 3"/>
          <p:cNvSpPr>
            <a:spLocks noGrp="1"/>
          </p:cNvSpPr>
          <p:nvPr>
            <p:ph type="sldNum" sz="quarter" idx="10"/>
          </p:nvPr>
        </p:nvSpPr>
        <p:spPr/>
        <p:txBody>
          <a:bodyPr/>
          <a:lstStyle/>
          <a:p>
            <a:fld id="{30930A5D-ADFC-422D-9F8A-E825EA6D1A90}" type="slidenum">
              <a:rPr lang="en-US" smtClean="0"/>
              <a:t>26</a:t>
            </a:fld>
            <a:endParaRPr lang="en-US"/>
          </a:p>
        </p:txBody>
      </p:sp>
    </p:spTree>
    <p:extLst>
      <p:ext uri="{BB962C8B-B14F-4D97-AF65-F5344CB8AC3E}">
        <p14:creationId xmlns:p14="http://schemas.microsoft.com/office/powerpoint/2010/main" val="3537783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8F7DE72-E53F-4029-9F1B-7B576F5BD36E}" type="datetimeFigureOut">
              <a:rPr lang="en-US" smtClean="0"/>
              <a:t>5/2/2017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886480-74C6-4A2B-AB76-E9C570F588BB}" type="slidenum">
              <a:rPr lang="en-US" smtClean="0"/>
              <a:t>‹#›</a:t>
            </a:fld>
            <a:endParaRPr lang="en-US"/>
          </a:p>
        </p:txBody>
      </p:sp>
    </p:spTree>
    <p:extLst>
      <p:ext uri="{BB962C8B-B14F-4D97-AF65-F5344CB8AC3E}">
        <p14:creationId xmlns:p14="http://schemas.microsoft.com/office/powerpoint/2010/main" val="3346959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F7DE72-E53F-4029-9F1B-7B576F5BD36E}" type="datetimeFigureOut">
              <a:rPr lang="en-US" smtClean="0"/>
              <a:t>5/2/2017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886480-74C6-4A2B-AB76-E9C570F588BB}" type="slidenum">
              <a:rPr lang="en-US" smtClean="0"/>
              <a:t>‹#›</a:t>
            </a:fld>
            <a:endParaRPr lang="en-US"/>
          </a:p>
        </p:txBody>
      </p:sp>
    </p:spTree>
    <p:extLst>
      <p:ext uri="{BB962C8B-B14F-4D97-AF65-F5344CB8AC3E}">
        <p14:creationId xmlns:p14="http://schemas.microsoft.com/office/powerpoint/2010/main" val="1689063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F7DE72-E53F-4029-9F1B-7B576F5BD36E}" type="datetimeFigureOut">
              <a:rPr lang="en-US" smtClean="0"/>
              <a:t>5/2/2017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886480-74C6-4A2B-AB76-E9C570F588BB}" type="slidenum">
              <a:rPr lang="en-US" smtClean="0"/>
              <a:t>‹#›</a:t>
            </a:fld>
            <a:endParaRPr lang="en-US"/>
          </a:p>
        </p:txBody>
      </p:sp>
    </p:spTree>
    <p:extLst>
      <p:ext uri="{BB962C8B-B14F-4D97-AF65-F5344CB8AC3E}">
        <p14:creationId xmlns:p14="http://schemas.microsoft.com/office/powerpoint/2010/main" val="2311652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F7DE72-E53F-4029-9F1B-7B576F5BD36E}" type="datetimeFigureOut">
              <a:rPr lang="en-US" smtClean="0"/>
              <a:t>5/2/2017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886480-74C6-4A2B-AB76-E9C570F588BB}" type="slidenum">
              <a:rPr lang="en-US" smtClean="0"/>
              <a:t>‹#›</a:t>
            </a:fld>
            <a:endParaRPr lang="en-US"/>
          </a:p>
        </p:txBody>
      </p:sp>
    </p:spTree>
    <p:extLst>
      <p:ext uri="{BB962C8B-B14F-4D97-AF65-F5344CB8AC3E}">
        <p14:creationId xmlns:p14="http://schemas.microsoft.com/office/powerpoint/2010/main" val="1096520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8F7DE72-E53F-4029-9F1B-7B576F5BD36E}" type="datetimeFigureOut">
              <a:rPr lang="en-US" smtClean="0"/>
              <a:t>5/2/2017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886480-74C6-4A2B-AB76-E9C570F588BB}" type="slidenum">
              <a:rPr lang="en-US" smtClean="0"/>
              <a:t>‹#›</a:t>
            </a:fld>
            <a:endParaRPr lang="en-US"/>
          </a:p>
        </p:txBody>
      </p:sp>
    </p:spTree>
    <p:extLst>
      <p:ext uri="{BB962C8B-B14F-4D97-AF65-F5344CB8AC3E}">
        <p14:creationId xmlns:p14="http://schemas.microsoft.com/office/powerpoint/2010/main" val="40302968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8F7DE72-E53F-4029-9F1B-7B576F5BD36E}" type="datetimeFigureOut">
              <a:rPr lang="en-US" smtClean="0"/>
              <a:t>5/2/2017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886480-74C6-4A2B-AB76-E9C570F588BB}" type="slidenum">
              <a:rPr lang="en-US" smtClean="0"/>
              <a:t>‹#›</a:t>
            </a:fld>
            <a:endParaRPr lang="en-US"/>
          </a:p>
        </p:txBody>
      </p:sp>
    </p:spTree>
    <p:extLst>
      <p:ext uri="{BB962C8B-B14F-4D97-AF65-F5344CB8AC3E}">
        <p14:creationId xmlns:p14="http://schemas.microsoft.com/office/powerpoint/2010/main" val="14262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8F7DE72-E53F-4029-9F1B-7B576F5BD36E}" type="datetimeFigureOut">
              <a:rPr lang="en-US" smtClean="0"/>
              <a:t>5/2/2017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886480-74C6-4A2B-AB76-E9C570F588BB}" type="slidenum">
              <a:rPr lang="en-US" smtClean="0"/>
              <a:t>‹#›</a:t>
            </a:fld>
            <a:endParaRPr lang="en-US"/>
          </a:p>
        </p:txBody>
      </p:sp>
    </p:spTree>
    <p:extLst>
      <p:ext uri="{BB962C8B-B14F-4D97-AF65-F5344CB8AC3E}">
        <p14:creationId xmlns:p14="http://schemas.microsoft.com/office/powerpoint/2010/main" val="3346444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8F7DE72-E53F-4029-9F1B-7B576F5BD36E}" type="datetimeFigureOut">
              <a:rPr lang="en-US" smtClean="0"/>
              <a:t>5/2/2017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886480-74C6-4A2B-AB76-E9C570F588BB}" type="slidenum">
              <a:rPr lang="en-US" smtClean="0"/>
              <a:t>‹#›</a:t>
            </a:fld>
            <a:endParaRPr lang="en-US"/>
          </a:p>
        </p:txBody>
      </p:sp>
    </p:spTree>
    <p:extLst>
      <p:ext uri="{BB962C8B-B14F-4D97-AF65-F5344CB8AC3E}">
        <p14:creationId xmlns:p14="http://schemas.microsoft.com/office/powerpoint/2010/main" val="3087202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F7DE72-E53F-4029-9F1B-7B576F5BD36E}" type="datetimeFigureOut">
              <a:rPr lang="en-US" smtClean="0"/>
              <a:t>5/2/2017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886480-74C6-4A2B-AB76-E9C570F588BB}" type="slidenum">
              <a:rPr lang="en-US" smtClean="0"/>
              <a:t>‹#›</a:t>
            </a:fld>
            <a:endParaRPr lang="en-US"/>
          </a:p>
        </p:txBody>
      </p:sp>
    </p:spTree>
    <p:extLst>
      <p:ext uri="{BB962C8B-B14F-4D97-AF65-F5344CB8AC3E}">
        <p14:creationId xmlns:p14="http://schemas.microsoft.com/office/powerpoint/2010/main" val="3153363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8F7DE72-E53F-4029-9F1B-7B576F5BD36E}" type="datetimeFigureOut">
              <a:rPr lang="en-US" smtClean="0"/>
              <a:t>5/2/2017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886480-74C6-4A2B-AB76-E9C570F588BB}" type="slidenum">
              <a:rPr lang="en-US" smtClean="0"/>
              <a:t>‹#›</a:t>
            </a:fld>
            <a:endParaRPr lang="en-US"/>
          </a:p>
        </p:txBody>
      </p:sp>
    </p:spTree>
    <p:extLst>
      <p:ext uri="{BB962C8B-B14F-4D97-AF65-F5344CB8AC3E}">
        <p14:creationId xmlns:p14="http://schemas.microsoft.com/office/powerpoint/2010/main" val="1423045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8F7DE72-E53F-4029-9F1B-7B576F5BD36E}" type="datetimeFigureOut">
              <a:rPr lang="en-US" smtClean="0"/>
              <a:t>5/2/2017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886480-74C6-4A2B-AB76-E9C570F588BB}" type="slidenum">
              <a:rPr lang="en-US" smtClean="0"/>
              <a:t>‹#›</a:t>
            </a:fld>
            <a:endParaRPr lang="en-US"/>
          </a:p>
        </p:txBody>
      </p:sp>
    </p:spTree>
    <p:extLst>
      <p:ext uri="{BB962C8B-B14F-4D97-AF65-F5344CB8AC3E}">
        <p14:creationId xmlns:p14="http://schemas.microsoft.com/office/powerpoint/2010/main" val="24167961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F7DE72-E53F-4029-9F1B-7B576F5BD36E}" type="datetimeFigureOut">
              <a:rPr lang="en-US" smtClean="0"/>
              <a:t>5/2/2017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886480-74C6-4A2B-AB76-E9C570F588BB}" type="slidenum">
              <a:rPr lang="en-US" smtClean="0"/>
              <a:t>‹#›</a:t>
            </a:fld>
            <a:endParaRPr lang="en-US"/>
          </a:p>
        </p:txBody>
      </p:sp>
    </p:spTree>
    <p:extLst>
      <p:ext uri="{BB962C8B-B14F-4D97-AF65-F5344CB8AC3E}">
        <p14:creationId xmlns:p14="http://schemas.microsoft.com/office/powerpoint/2010/main" val="3284567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Investigation of </a:t>
            </a:r>
            <a:r>
              <a:rPr lang="en-US" dirty="0" smtClean="0"/>
              <a:t>Internal </a:t>
            </a:r>
            <a:r>
              <a:rPr lang="en-US" dirty="0"/>
              <a:t>vs </a:t>
            </a:r>
            <a:r>
              <a:rPr lang="en-US" dirty="0" smtClean="0"/>
              <a:t>Forced Climate Variability:</a:t>
            </a:r>
            <a:br>
              <a:rPr lang="en-US" dirty="0" smtClean="0"/>
            </a:br>
            <a:r>
              <a:rPr lang="en-US" dirty="0" smtClean="0"/>
              <a:t>A Summary and Expansion of findings by Dr. Isaac Held</a:t>
            </a:r>
            <a:endParaRPr lang="en-US" dirty="0"/>
          </a:p>
        </p:txBody>
      </p:sp>
      <p:sp>
        <p:nvSpPr>
          <p:cNvPr id="3" name="Subtitle 2"/>
          <p:cNvSpPr>
            <a:spLocks noGrp="1"/>
          </p:cNvSpPr>
          <p:nvPr>
            <p:ph type="subTitle" idx="1"/>
          </p:nvPr>
        </p:nvSpPr>
        <p:spPr/>
        <p:txBody>
          <a:bodyPr>
            <a:normAutofit/>
          </a:bodyPr>
          <a:lstStyle/>
          <a:p>
            <a:r>
              <a:rPr lang="en-US" sz="3200" dirty="0"/>
              <a:t>Kenneth Pryor</a:t>
            </a:r>
          </a:p>
          <a:p>
            <a:r>
              <a:rPr lang="en-US" sz="3200" dirty="0" err="1"/>
              <a:t>Tahmid</a:t>
            </a:r>
            <a:r>
              <a:rPr lang="en-US" sz="3200" dirty="0"/>
              <a:t> </a:t>
            </a:r>
            <a:r>
              <a:rPr lang="en-US" sz="3200" dirty="0" err="1"/>
              <a:t>Abtahi</a:t>
            </a:r>
            <a:endParaRPr lang="en-US" sz="3200" dirty="0"/>
          </a:p>
        </p:txBody>
      </p:sp>
    </p:spTree>
    <p:extLst>
      <p:ext uri="{BB962C8B-B14F-4D97-AF65-F5344CB8AC3E}">
        <p14:creationId xmlns:p14="http://schemas.microsoft.com/office/powerpoint/2010/main" val="27780110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Mt. Pinatubo, Philippines: June 1991</a:t>
            </a:r>
            <a:endParaRPr lang="en-US" dirty="0"/>
          </a:p>
        </p:txBody>
      </p:sp>
      <p:sp>
        <p:nvSpPr>
          <p:cNvPr id="6" name="Content Placeholder 5"/>
          <p:cNvSpPr>
            <a:spLocks noGrp="1"/>
          </p:cNvSpPr>
          <p:nvPr>
            <p:ph sz="half" idx="1"/>
          </p:nvPr>
        </p:nvSpPr>
        <p:spPr/>
        <p:txBody>
          <a:bodyPr>
            <a:normAutofit fontScale="92500" lnSpcReduction="20000"/>
          </a:bodyPr>
          <a:lstStyle/>
          <a:p>
            <a:r>
              <a:rPr lang="en-US" dirty="0" smtClean="0"/>
              <a:t>Stratovolcano, caldera</a:t>
            </a:r>
            <a:r>
              <a:rPr lang="en-US" dirty="0"/>
              <a:t> </a:t>
            </a:r>
            <a:endParaRPr lang="en-US" dirty="0" smtClean="0"/>
          </a:p>
          <a:p>
            <a:r>
              <a:rPr lang="en-US" dirty="0"/>
              <a:t>O</a:t>
            </a:r>
            <a:r>
              <a:rPr lang="en-US" dirty="0" smtClean="0"/>
              <a:t>ne </a:t>
            </a:r>
            <a:r>
              <a:rPr lang="en-US" dirty="0"/>
              <a:t>of the world's largest </a:t>
            </a:r>
            <a:r>
              <a:rPr lang="en-US" dirty="0" smtClean="0"/>
              <a:t>volcanic eruptions of </a:t>
            </a:r>
            <a:r>
              <a:rPr lang="en-US" dirty="0"/>
              <a:t>the 20th century, ejected massive amounts of tephra and produced voluminous pyroclastic </a:t>
            </a:r>
            <a:r>
              <a:rPr lang="en-US" dirty="0" smtClean="0"/>
              <a:t>flows. The </a:t>
            </a:r>
            <a:r>
              <a:rPr lang="en-US" dirty="0"/>
              <a:t>eruption caused hundreds of fatalities and major damage with severe social and economic </a:t>
            </a:r>
            <a:r>
              <a:rPr lang="en-US" dirty="0" smtClean="0"/>
              <a:t>impact.</a:t>
            </a:r>
          </a:p>
          <a:p>
            <a:r>
              <a:rPr lang="en-US" dirty="0" smtClean="0"/>
              <a:t>Extremely large </a:t>
            </a:r>
            <a:r>
              <a:rPr lang="en-US" dirty="0"/>
              <a:t>SO</a:t>
            </a:r>
            <a:r>
              <a:rPr lang="en-US" baseline="-25000" dirty="0"/>
              <a:t>2</a:t>
            </a:r>
            <a:r>
              <a:rPr lang="en-US" dirty="0"/>
              <a:t> emissions </a:t>
            </a:r>
            <a:r>
              <a:rPr lang="en-US" dirty="0" smtClean="0"/>
              <a:t>(18000 </a:t>
            </a:r>
            <a:r>
              <a:rPr lang="en-US" dirty="0"/>
              <a:t>kilotons) into the stratosphere that resulted in -</a:t>
            </a:r>
            <a:r>
              <a:rPr lang="en-US" dirty="0" smtClean="0"/>
              <a:t>0.2 to -0.3C </a:t>
            </a:r>
            <a:r>
              <a:rPr lang="en-US" dirty="0"/>
              <a:t>global temperature anomaly </a:t>
            </a:r>
            <a:r>
              <a:rPr lang="en-US" dirty="0" smtClean="0"/>
              <a:t>from 1991 to 1993.</a:t>
            </a:r>
            <a:endParaRPr lang="en-US" dirty="0"/>
          </a:p>
          <a:p>
            <a:endParaRPr lang="en-US" dirty="0" smtClean="0"/>
          </a:p>
          <a:p>
            <a:endParaRPr lang="en-US" dirty="0"/>
          </a:p>
        </p:txBody>
      </p:sp>
      <p:pic>
        <p:nvPicPr>
          <p:cNvPr id="8" name="Content Placeholder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22999" y="1825625"/>
            <a:ext cx="5799429" cy="4351338"/>
          </a:xfrm>
        </p:spPr>
      </p:pic>
    </p:spTree>
    <p:extLst>
      <p:ext uri="{BB962C8B-B14F-4D97-AF65-F5344CB8AC3E}">
        <p14:creationId xmlns:p14="http://schemas.microsoft.com/office/powerpoint/2010/main" val="12000293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334278" y="276742"/>
            <a:ext cx="8976048" cy="5756516"/>
          </a:xfrm>
        </p:spPr>
      </p:pic>
      <p:sp>
        <p:nvSpPr>
          <p:cNvPr id="9" name="TextBox 8"/>
          <p:cNvSpPr txBox="1"/>
          <p:nvPr/>
        </p:nvSpPr>
        <p:spPr>
          <a:xfrm>
            <a:off x="1688841" y="6158204"/>
            <a:ext cx="2494465" cy="369332"/>
          </a:xfrm>
          <a:prstGeom prst="rect">
            <a:avLst/>
          </a:prstGeom>
          <a:noFill/>
        </p:spPr>
        <p:txBody>
          <a:bodyPr wrap="none" rtlCol="0">
            <a:spAutoFit/>
          </a:bodyPr>
          <a:lstStyle/>
          <a:p>
            <a:r>
              <a:rPr lang="en-US" dirty="0" smtClean="0"/>
              <a:t>From </a:t>
            </a:r>
            <a:r>
              <a:rPr lang="en-US" dirty="0" err="1" smtClean="0"/>
              <a:t>Merlis</a:t>
            </a:r>
            <a:r>
              <a:rPr lang="en-US" dirty="0" smtClean="0"/>
              <a:t> et al. (2014)</a:t>
            </a:r>
            <a:endParaRPr lang="en-US" dirty="0"/>
          </a:p>
        </p:txBody>
      </p:sp>
    </p:spTree>
    <p:extLst>
      <p:ext uri="{BB962C8B-B14F-4D97-AF65-F5344CB8AC3E}">
        <p14:creationId xmlns:p14="http://schemas.microsoft.com/office/powerpoint/2010/main" val="28471279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t>Milankovitch</a:t>
            </a:r>
            <a:r>
              <a:rPr lang="en-US" dirty="0"/>
              <a:t> Cycles</a:t>
            </a:r>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06235" y="1950861"/>
            <a:ext cx="5713566" cy="4100865"/>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950861"/>
            <a:ext cx="5181600" cy="4100866"/>
          </a:xfrm>
        </p:spPr>
      </p:pic>
    </p:spTree>
    <p:extLst>
      <p:ext uri="{BB962C8B-B14F-4D97-AF65-F5344CB8AC3E}">
        <p14:creationId xmlns:p14="http://schemas.microsoft.com/office/powerpoint/2010/main" val="25959060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Solar Cycles - Sunspots</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27520" y="1500208"/>
            <a:ext cx="5540326" cy="4129336"/>
          </a:xfrm>
        </p:spPr>
      </p:pic>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500208"/>
            <a:ext cx="5181600" cy="4129336"/>
          </a:xfrm>
        </p:spPr>
      </p:pic>
      <p:sp>
        <p:nvSpPr>
          <p:cNvPr id="3" name="TextBox 2"/>
          <p:cNvSpPr txBox="1"/>
          <p:nvPr/>
        </p:nvSpPr>
        <p:spPr>
          <a:xfrm>
            <a:off x="128958" y="5629544"/>
            <a:ext cx="6137449" cy="830997"/>
          </a:xfrm>
          <a:prstGeom prst="rect">
            <a:avLst/>
          </a:prstGeom>
          <a:noFill/>
        </p:spPr>
        <p:txBody>
          <a:bodyPr wrap="none" rtlCol="0">
            <a:spAutoFit/>
          </a:bodyPr>
          <a:lstStyle/>
          <a:p>
            <a:r>
              <a:rPr lang="en-US" sz="1600" b="1" dirty="0"/>
              <a:t>Sunspots appear as dark spots on the surface of the Sun. </a:t>
            </a:r>
            <a:endParaRPr lang="en-US" sz="1600" b="1" dirty="0" smtClean="0"/>
          </a:p>
          <a:p>
            <a:r>
              <a:rPr lang="en-US" sz="1600" b="1" dirty="0" smtClean="0"/>
              <a:t>Temperatures </a:t>
            </a:r>
            <a:r>
              <a:rPr lang="en-US" sz="1600" b="1" dirty="0"/>
              <a:t>in the dark centers of sunspots drop to </a:t>
            </a:r>
            <a:endParaRPr lang="en-US" sz="1600" b="1" dirty="0" smtClean="0"/>
          </a:p>
          <a:p>
            <a:r>
              <a:rPr lang="en-US" sz="1600" b="1" dirty="0" smtClean="0"/>
              <a:t>about </a:t>
            </a:r>
            <a:r>
              <a:rPr lang="en-US" sz="1600" b="1" dirty="0"/>
              <a:t>3700 K (compared to 5700 K for the surrounding photosphere). </a:t>
            </a:r>
          </a:p>
        </p:txBody>
      </p:sp>
      <p:sp>
        <p:nvSpPr>
          <p:cNvPr id="4" name="TextBox 3"/>
          <p:cNvSpPr txBox="1"/>
          <p:nvPr/>
        </p:nvSpPr>
        <p:spPr>
          <a:xfrm>
            <a:off x="6172200" y="5675710"/>
            <a:ext cx="6126742" cy="1200329"/>
          </a:xfrm>
          <a:prstGeom prst="rect">
            <a:avLst/>
          </a:prstGeom>
          <a:noFill/>
        </p:spPr>
        <p:txBody>
          <a:bodyPr wrap="none" rtlCol="0">
            <a:spAutoFit/>
          </a:bodyPr>
          <a:lstStyle/>
          <a:p>
            <a:r>
              <a:rPr lang="en-US" dirty="0" smtClean="0"/>
              <a:t>Faculae are </a:t>
            </a:r>
            <a:r>
              <a:rPr lang="en-US" dirty="0"/>
              <a:t>bright areas </a:t>
            </a:r>
            <a:r>
              <a:rPr lang="en-US" dirty="0" smtClean="0"/>
              <a:t>most </a:t>
            </a:r>
            <a:r>
              <a:rPr lang="en-US" dirty="0"/>
              <a:t>easily seen </a:t>
            </a:r>
            <a:r>
              <a:rPr lang="en-US" dirty="0" smtClean="0"/>
              <a:t>near </a:t>
            </a:r>
            <a:r>
              <a:rPr lang="en-US" dirty="0"/>
              <a:t>the </a:t>
            </a:r>
            <a:r>
              <a:rPr lang="en-US" dirty="0" smtClean="0"/>
              <a:t>limb </a:t>
            </a:r>
            <a:r>
              <a:rPr lang="en-US" dirty="0"/>
              <a:t>of the </a:t>
            </a:r>
            <a:endParaRPr lang="en-US" dirty="0" smtClean="0"/>
          </a:p>
          <a:p>
            <a:r>
              <a:rPr lang="en-US" dirty="0" smtClean="0"/>
              <a:t>solar </a:t>
            </a:r>
            <a:r>
              <a:rPr lang="en-US" dirty="0"/>
              <a:t>disk. </a:t>
            </a:r>
            <a:r>
              <a:rPr lang="en-US" dirty="0" smtClean="0"/>
              <a:t>During </a:t>
            </a:r>
            <a:r>
              <a:rPr lang="en-US" dirty="0"/>
              <a:t>a sunspot </a:t>
            </a:r>
            <a:r>
              <a:rPr lang="en-US" dirty="0" smtClean="0"/>
              <a:t>cycle,</a:t>
            </a:r>
            <a:r>
              <a:rPr lang="en-US" dirty="0"/>
              <a:t> the faculae </a:t>
            </a:r>
            <a:r>
              <a:rPr lang="en-US" dirty="0" smtClean="0"/>
              <a:t>outnumber </a:t>
            </a:r>
          </a:p>
          <a:p>
            <a:r>
              <a:rPr lang="en-US" dirty="0" smtClean="0"/>
              <a:t>sunspots </a:t>
            </a:r>
            <a:r>
              <a:rPr lang="en-US" dirty="0"/>
              <a:t>and make the Sun appear slightly </a:t>
            </a:r>
            <a:r>
              <a:rPr lang="en-US" dirty="0" smtClean="0"/>
              <a:t>brighter </a:t>
            </a:r>
            <a:r>
              <a:rPr lang="en-US" dirty="0"/>
              <a:t>at sunspot </a:t>
            </a:r>
            <a:endParaRPr lang="en-US" dirty="0" smtClean="0"/>
          </a:p>
          <a:p>
            <a:r>
              <a:rPr lang="en-US" dirty="0" smtClean="0"/>
              <a:t>maximum </a:t>
            </a:r>
            <a:r>
              <a:rPr lang="en-US" dirty="0"/>
              <a:t>that at sunspot minimum.</a:t>
            </a:r>
            <a:r>
              <a:rPr lang="en-US" dirty="0" smtClean="0"/>
              <a:t> </a:t>
            </a:r>
            <a:endParaRPr lang="en-US" dirty="0"/>
          </a:p>
        </p:txBody>
      </p:sp>
    </p:spTree>
    <p:extLst>
      <p:ext uri="{BB962C8B-B14F-4D97-AF65-F5344CB8AC3E}">
        <p14:creationId xmlns:p14="http://schemas.microsoft.com/office/powerpoint/2010/main" val="29987354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Solar Cycles - Sunspots</a:t>
            </a:r>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42166" y="1690688"/>
            <a:ext cx="11907668" cy="4801763"/>
          </a:xfrm>
        </p:spPr>
      </p:pic>
      <p:sp>
        <p:nvSpPr>
          <p:cNvPr id="2" name="TextBox 1"/>
          <p:cNvSpPr txBox="1"/>
          <p:nvPr/>
        </p:nvSpPr>
        <p:spPr>
          <a:xfrm>
            <a:off x="5414482" y="2363056"/>
            <a:ext cx="1814279" cy="369332"/>
          </a:xfrm>
          <a:prstGeom prst="rect">
            <a:avLst/>
          </a:prstGeom>
          <a:noFill/>
        </p:spPr>
        <p:txBody>
          <a:bodyPr wrap="none" rtlCol="0">
            <a:spAutoFit/>
          </a:bodyPr>
          <a:lstStyle/>
          <a:p>
            <a:r>
              <a:rPr lang="en-US" b="1" dirty="0" smtClean="0"/>
              <a:t>Dalton Minimum</a:t>
            </a:r>
            <a:endParaRPr lang="en-US" b="1" dirty="0"/>
          </a:p>
        </p:txBody>
      </p:sp>
      <p:cxnSp>
        <p:nvCxnSpPr>
          <p:cNvPr id="5" name="Straight Arrow Connector 4"/>
          <p:cNvCxnSpPr/>
          <p:nvPr/>
        </p:nvCxnSpPr>
        <p:spPr>
          <a:xfrm flipH="1">
            <a:off x="5845996" y="2640908"/>
            <a:ext cx="250004" cy="185962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6096000" y="2686648"/>
            <a:ext cx="325348" cy="18267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425817" y="4500530"/>
            <a:ext cx="1407373" cy="369332"/>
          </a:xfrm>
          <a:prstGeom prst="rect">
            <a:avLst/>
          </a:prstGeom>
          <a:noFill/>
        </p:spPr>
        <p:txBody>
          <a:bodyPr wrap="none" rtlCol="0">
            <a:spAutoFit/>
          </a:bodyPr>
          <a:lstStyle/>
          <a:p>
            <a:r>
              <a:rPr lang="en-US" b="1" dirty="0" smtClean="0"/>
              <a:t>Little Ice Age</a:t>
            </a:r>
            <a:endParaRPr lang="en-US" b="1" dirty="0"/>
          </a:p>
        </p:txBody>
      </p:sp>
    </p:spTree>
    <p:extLst>
      <p:ext uri="{BB962C8B-B14F-4D97-AF65-F5344CB8AC3E}">
        <p14:creationId xmlns:p14="http://schemas.microsoft.com/office/powerpoint/2010/main" val="2225058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789853" y="1"/>
            <a:ext cx="5756988" cy="6829968"/>
          </a:xfrm>
        </p:spPr>
      </p:pic>
      <p:pic>
        <p:nvPicPr>
          <p:cNvPr id="3"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402" y="0"/>
            <a:ext cx="10347226" cy="6858000"/>
          </a:xfrm>
          <a:prstGeom prst="rect">
            <a:avLst/>
          </a:prstGeom>
        </p:spPr>
      </p:pic>
    </p:spTree>
    <p:extLst>
      <p:ext uri="{BB962C8B-B14F-4D97-AF65-F5344CB8AC3E}">
        <p14:creationId xmlns:p14="http://schemas.microsoft.com/office/powerpoint/2010/main" val="1659546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Global Seasonal Temperature vs. Anomaly</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0093" y="2054832"/>
            <a:ext cx="5889707" cy="3928874"/>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054832"/>
            <a:ext cx="6069928" cy="3928873"/>
          </a:xfrm>
        </p:spPr>
      </p:pic>
    </p:spTree>
    <p:extLst>
      <p:ext uri="{BB962C8B-B14F-4D97-AF65-F5344CB8AC3E}">
        <p14:creationId xmlns:p14="http://schemas.microsoft.com/office/powerpoint/2010/main" val="20684208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CONUS Seasonal Temperature vs. Anomaly</a:t>
            </a:r>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1564" y="2291867"/>
            <a:ext cx="5888236" cy="3885095"/>
          </a:xfrm>
        </p:spPr>
      </p:pic>
      <p:pic>
        <p:nvPicPr>
          <p:cNvPr id="4" name="Content Placeholder 3"/>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199" y="2324350"/>
            <a:ext cx="5952107" cy="3852611"/>
          </a:xfrm>
        </p:spPr>
      </p:pic>
    </p:spTree>
    <p:extLst>
      <p:ext uri="{BB962C8B-B14F-4D97-AF65-F5344CB8AC3E}">
        <p14:creationId xmlns:p14="http://schemas.microsoft.com/office/powerpoint/2010/main" val="20204733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Outgoing Longwave Radiation (OLR)</a:t>
            </a:r>
            <a:endParaRPr lang="en-US" dirty="0"/>
          </a:p>
        </p:txBody>
      </p:sp>
      <p:sp>
        <p:nvSpPr>
          <p:cNvPr id="3" name="Content Placeholder 2"/>
          <p:cNvSpPr>
            <a:spLocks noGrp="1"/>
          </p:cNvSpPr>
          <p:nvPr>
            <p:ph sz="half" idx="1"/>
          </p:nvPr>
        </p:nvSpPr>
        <p:spPr>
          <a:xfrm>
            <a:off x="838200" y="1825625"/>
            <a:ext cx="5181600" cy="4760110"/>
          </a:xfrm>
        </p:spPr>
        <p:txBody>
          <a:bodyPr>
            <a:normAutofit fontScale="85000" lnSpcReduction="20000"/>
          </a:bodyPr>
          <a:lstStyle/>
          <a:p>
            <a:r>
              <a:rPr lang="en-US" dirty="0"/>
              <a:t> </a:t>
            </a:r>
            <a:r>
              <a:rPr lang="en-US" dirty="0" smtClean="0"/>
              <a:t>OLR </a:t>
            </a:r>
            <a:r>
              <a:rPr lang="en-US" dirty="0"/>
              <a:t>is </a:t>
            </a:r>
            <a:r>
              <a:rPr lang="en-US" dirty="0" smtClean="0"/>
              <a:t>emitted </a:t>
            </a:r>
            <a:r>
              <a:rPr lang="en-US" dirty="0"/>
              <a:t>from Earth and </a:t>
            </a:r>
            <a:r>
              <a:rPr lang="en-US" dirty="0" smtClean="0"/>
              <a:t>the </a:t>
            </a:r>
            <a:r>
              <a:rPr lang="en-US" dirty="0"/>
              <a:t>atmosphere out to space in the form of thermal radiation. The flux of energy transported by </a:t>
            </a:r>
            <a:r>
              <a:rPr lang="en-US" dirty="0" smtClean="0"/>
              <a:t>OLR is </a:t>
            </a:r>
            <a:r>
              <a:rPr lang="en-US" dirty="0"/>
              <a:t>measured in W/m².</a:t>
            </a:r>
          </a:p>
          <a:p>
            <a:r>
              <a:rPr lang="en-US" dirty="0" smtClean="0"/>
              <a:t>OLR </a:t>
            </a:r>
            <a:r>
              <a:rPr lang="en-US" dirty="0"/>
              <a:t>data at the top of the atmosphere are observed from the Advanced Very High Resolution Radiometer (AVHRR) instrument aboard the NOAA polar orbiting </a:t>
            </a:r>
            <a:r>
              <a:rPr lang="en-US" dirty="0" smtClean="0"/>
              <a:t>satellites.</a:t>
            </a:r>
          </a:p>
          <a:p>
            <a:r>
              <a:rPr lang="en-US" dirty="0" smtClean="0"/>
              <a:t>For this study, OLR is an important proxy measurement that represents convective cloud development and associated precipitation, </a:t>
            </a:r>
            <a:r>
              <a:rPr lang="en-US" dirty="0"/>
              <a:t>since cloud top temperatures </a:t>
            </a:r>
            <a:r>
              <a:rPr lang="en-US" dirty="0" smtClean="0"/>
              <a:t>are </a:t>
            </a:r>
            <a:r>
              <a:rPr lang="en-US" dirty="0"/>
              <a:t>an indicator of cloud </a:t>
            </a:r>
            <a:r>
              <a:rPr lang="en-US" dirty="0" smtClean="0"/>
              <a:t>height.</a:t>
            </a:r>
            <a:endParaRPr lang="en-US" dirty="0"/>
          </a:p>
        </p:txBody>
      </p:sp>
      <p:pic>
        <p:nvPicPr>
          <p:cNvPr id="5" name="Content Placeholder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172199" y="1690689"/>
            <a:ext cx="5643940" cy="4486274"/>
          </a:xfrm>
        </p:spPr>
      </p:pic>
      <p:sp>
        <p:nvSpPr>
          <p:cNvPr id="6" name="Oval 5"/>
          <p:cNvSpPr/>
          <p:nvPr/>
        </p:nvSpPr>
        <p:spPr>
          <a:xfrm>
            <a:off x="9935110" y="3071973"/>
            <a:ext cx="636998" cy="53425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128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Global Seasonal OLR</a:t>
            </a:r>
          </a:p>
        </p:txBody>
      </p:sp>
      <p:pic>
        <p:nvPicPr>
          <p:cNvPr id="13" name="Content Placeholder 12"/>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10354" y="1962364"/>
            <a:ext cx="6041157" cy="3841276"/>
          </a:xfrm>
        </p:spPr>
      </p:pic>
      <p:pic>
        <p:nvPicPr>
          <p:cNvPr id="16" name="Content Placeholder 1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51511" y="2035834"/>
            <a:ext cx="5878848" cy="3767806"/>
          </a:xfrm>
        </p:spPr>
      </p:pic>
      <p:cxnSp>
        <p:nvCxnSpPr>
          <p:cNvPr id="8" name="Straight Arrow Connector 7"/>
          <p:cNvCxnSpPr/>
          <p:nvPr/>
        </p:nvCxnSpPr>
        <p:spPr>
          <a:xfrm flipV="1">
            <a:off x="8494778" y="5130467"/>
            <a:ext cx="0" cy="54117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9217258" y="4589291"/>
            <a:ext cx="0" cy="54117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0103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Presentation by Dr. Isaac Held:</a:t>
            </a:r>
            <a:br>
              <a:rPr lang="en-US" dirty="0"/>
            </a:br>
            <a:r>
              <a:rPr lang="en-US" dirty="0"/>
              <a:t>Summary and Comments</a:t>
            </a:r>
          </a:p>
        </p:txBody>
      </p:sp>
      <p:sp>
        <p:nvSpPr>
          <p:cNvPr id="3" name="Content Placeholder 2"/>
          <p:cNvSpPr>
            <a:spLocks noGrp="1"/>
          </p:cNvSpPr>
          <p:nvPr>
            <p:ph idx="1"/>
          </p:nvPr>
        </p:nvSpPr>
        <p:spPr/>
        <p:txBody>
          <a:bodyPr/>
          <a:lstStyle/>
          <a:p>
            <a:r>
              <a:rPr lang="en-US" dirty="0"/>
              <a:t>Background of Dr. Isaac Held</a:t>
            </a:r>
          </a:p>
          <a:p>
            <a:r>
              <a:rPr lang="en-US" dirty="0"/>
              <a:t>Statement Summary</a:t>
            </a:r>
          </a:p>
          <a:p>
            <a:r>
              <a:rPr lang="en-US" dirty="0"/>
              <a:t>Exploration of major topics addressed by Dr. Held:</a:t>
            </a:r>
          </a:p>
          <a:p>
            <a:pPr lvl="1"/>
            <a:r>
              <a:rPr lang="en-US" dirty="0"/>
              <a:t>Forced vs internal climate variability</a:t>
            </a:r>
          </a:p>
          <a:p>
            <a:pPr lvl="1"/>
            <a:r>
              <a:rPr lang="en-US" dirty="0"/>
              <a:t>Volcanic Eruptions</a:t>
            </a:r>
          </a:p>
          <a:p>
            <a:pPr lvl="1"/>
            <a:r>
              <a:rPr lang="en-US" dirty="0" err="1"/>
              <a:t>Milankovitch</a:t>
            </a:r>
            <a:r>
              <a:rPr lang="en-US" dirty="0"/>
              <a:t> Cycles</a:t>
            </a:r>
          </a:p>
          <a:p>
            <a:pPr lvl="1"/>
            <a:r>
              <a:rPr lang="en-US" dirty="0"/>
              <a:t>Solar Cycles: influence of sunspot activity on </a:t>
            </a:r>
            <a:r>
              <a:rPr lang="en-US" dirty="0" smtClean="0"/>
              <a:t>global warming hiatus and Indian summer monsoon </a:t>
            </a:r>
            <a:r>
              <a:rPr lang="en-US" dirty="0"/>
              <a:t>rainfall</a:t>
            </a:r>
          </a:p>
          <a:p>
            <a:r>
              <a:rPr lang="en-US" dirty="0"/>
              <a:t>Conclusion and topics for further research</a:t>
            </a:r>
          </a:p>
        </p:txBody>
      </p:sp>
    </p:spTree>
    <p:extLst>
      <p:ext uri="{BB962C8B-B14F-4D97-AF65-F5344CB8AC3E}">
        <p14:creationId xmlns:p14="http://schemas.microsoft.com/office/powerpoint/2010/main" val="15604432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Conus Seasonal OLR</a:t>
            </a:r>
          </a:p>
        </p:txBody>
      </p:sp>
      <p:pic>
        <p:nvPicPr>
          <p:cNvPr id="9" name="Content Placeholder 8"/>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869897"/>
            <a:ext cx="5916384" cy="3791864"/>
          </a:xfrm>
        </p:spPr>
      </p:pic>
      <p:cxnSp>
        <p:nvCxnSpPr>
          <p:cNvPr id="5" name="Straight Arrow Connector 4"/>
          <p:cNvCxnSpPr/>
          <p:nvPr/>
        </p:nvCxnSpPr>
        <p:spPr>
          <a:xfrm flipV="1">
            <a:off x="9166779" y="3980893"/>
            <a:ext cx="0" cy="54117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8423853" y="4865796"/>
            <a:ext cx="0" cy="54117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6962" y="1869897"/>
            <a:ext cx="5942838" cy="3778760"/>
          </a:xfrm>
        </p:spPr>
      </p:pic>
    </p:spTree>
    <p:extLst>
      <p:ext uri="{BB962C8B-B14F-4D97-AF65-F5344CB8AC3E}">
        <p14:creationId xmlns:p14="http://schemas.microsoft.com/office/powerpoint/2010/main" val="23037554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Influence of Solar Cycles on Indian Monsoon</a:t>
            </a:r>
          </a:p>
        </p:txBody>
      </p:sp>
      <p:sp>
        <p:nvSpPr>
          <p:cNvPr id="3" name="Content Placeholder 2"/>
          <p:cNvSpPr>
            <a:spLocks noGrp="1"/>
          </p:cNvSpPr>
          <p:nvPr>
            <p:ph idx="1"/>
          </p:nvPr>
        </p:nvSpPr>
        <p:spPr/>
        <p:txBody>
          <a:bodyPr>
            <a:normAutofit fontScale="92500" lnSpcReduction="20000"/>
          </a:bodyPr>
          <a:lstStyle/>
          <a:p>
            <a:r>
              <a:rPr lang="en-US" dirty="0"/>
              <a:t>Rao (1976) documented a relationship between sunspot activity and seasonal rainfall over India:  “</a:t>
            </a:r>
            <a:r>
              <a:rPr lang="en-US" dirty="0" err="1"/>
              <a:t>Jagannathan</a:t>
            </a:r>
            <a:r>
              <a:rPr lang="en-US" dirty="0"/>
              <a:t> and </a:t>
            </a:r>
            <a:r>
              <a:rPr lang="en-US" dirty="0" err="1"/>
              <a:t>Bhalme</a:t>
            </a:r>
            <a:r>
              <a:rPr lang="en-US" dirty="0"/>
              <a:t> (1973) have brought out evidence that the seasonal rainfall depends upon sunspot activity. The rainfall is larger during sunspot maximum than during sunspot minimum over North Assam, North Bengal, Bihar and sub–Himalayan East Uttar Pradesh and the central parts of the Peninsula</a:t>
            </a:r>
            <a:r>
              <a:rPr lang="en-US" dirty="0" smtClean="0"/>
              <a:t>”.</a:t>
            </a:r>
          </a:p>
          <a:p>
            <a:r>
              <a:rPr lang="en-US" dirty="0" smtClean="0"/>
              <a:t>Indian summer monsoon rainfall distribution patterns also vary with sunspot cycles and result from the development of anomalous circulation features:</a:t>
            </a:r>
          </a:p>
          <a:p>
            <a:pPr lvl="1"/>
            <a:r>
              <a:rPr lang="en-US" dirty="0" smtClean="0"/>
              <a:t>During a sunspot maximum, negative pressure anomalies (monsoon trough) are displaced farther northward to the foot of the Himalayan mountain region- a condition typically associated with monsoon breaks. </a:t>
            </a:r>
          </a:p>
          <a:p>
            <a:pPr lvl="1"/>
            <a:r>
              <a:rPr lang="en-US" dirty="0" smtClean="0"/>
              <a:t>During a sunspot minimum, the core of negative pressure anomalies is displaced farther southward over Orissa-Madhya Pradesh-Rajasthan- a condition typically associated with active monsoon conditions.</a:t>
            </a:r>
            <a:endParaRPr lang="en-US" dirty="0"/>
          </a:p>
        </p:txBody>
      </p:sp>
    </p:spTree>
    <p:extLst>
      <p:ext uri="{BB962C8B-B14F-4D97-AF65-F5344CB8AC3E}">
        <p14:creationId xmlns:p14="http://schemas.microsoft.com/office/powerpoint/2010/main" val="19188548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India Seasonal OLR</a:t>
            </a:r>
          </a:p>
        </p:txBody>
      </p:sp>
      <p:pic>
        <p:nvPicPr>
          <p:cNvPr id="11" name="Content Placeholder 10"/>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3291" y="2249051"/>
            <a:ext cx="5896510" cy="3749302"/>
          </a:xfrm>
        </p:spPr>
      </p:pic>
      <p:pic>
        <p:nvPicPr>
          <p:cNvPr id="12" name="Content Placeholder 11"/>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199" y="2335252"/>
            <a:ext cx="5786920" cy="3663101"/>
          </a:xfrm>
        </p:spPr>
      </p:pic>
      <p:cxnSp>
        <p:nvCxnSpPr>
          <p:cNvPr id="7" name="Straight Arrow Connector 6"/>
          <p:cNvCxnSpPr/>
          <p:nvPr/>
        </p:nvCxnSpPr>
        <p:spPr>
          <a:xfrm flipV="1">
            <a:off x="8413836" y="5139958"/>
            <a:ext cx="0" cy="54117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9125950" y="4707338"/>
            <a:ext cx="0" cy="54117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47941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4720" y="391886"/>
            <a:ext cx="5380265" cy="1325563"/>
          </a:xfrm>
        </p:spPr>
        <p:txBody>
          <a:bodyPr>
            <a:normAutofit/>
          </a:bodyPr>
          <a:lstStyle/>
          <a:p>
            <a:pPr algn="ctr"/>
            <a:r>
              <a:rPr lang="en-US" dirty="0"/>
              <a:t>Average Sunspot Number  </a:t>
            </a:r>
          </a:p>
        </p:txBody>
      </p:sp>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l="10627" t="2897" r="4791" b="7049"/>
          <a:stretch/>
        </p:blipFill>
        <p:spPr>
          <a:xfrm>
            <a:off x="904722" y="2921000"/>
            <a:ext cx="10824635" cy="3860801"/>
          </a:xfrm>
          <a:prstGeom prst="rect">
            <a:avLst/>
          </a:prstGeom>
        </p:spPr>
      </p:pic>
      <p:pic>
        <p:nvPicPr>
          <p:cNvPr id="16"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5368" y="100364"/>
            <a:ext cx="4249661" cy="2755197"/>
          </a:xfrm>
          <a:prstGeom prst="rect">
            <a:avLst/>
          </a:prstGeom>
        </p:spPr>
      </p:pic>
      <p:cxnSp>
        <p:nvCxnSpPr>
          <p:cNvPr id="18" name="Straight Arrow Connector 17"/>
          <p:cNvCxnSpPr>
            <a:cxnSpLocks/>
          </p:cNvCxnSpPr>
          <p:nvPr/>
        </p:nvCxnSpPr>
        <p:spPr>
          <a:xfrm flipH="1" flipV="1">
            <a:off x="10205357" y="1251857"/>
            <a:ext cx="103415" cy="181791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p:cNvCxnSpPr>
            <a:cxnSpLocks/>
          </p:cNvCxnSpPr>
          <p:nvPr/>
        </p:nvCxnSpPr>
        <p:spPr>
          <a:xfrm flipH="1" flipV="1">
            <a:off x="10398870" y="1012370"/>
            <a:ext cx="55398" cy="21601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4" name="TextBox 23"/>
          <p:cNvSpPr txBox="1"/>
          <p:nvPr/>
        </p:nvSpPr>
        <p:spPr>
          <a:xfrm>
            <a:off x="854528" y="1857559"/>
            <a:ext cx="5780315" cy="738664"/>
          </a:xfrm>
          <a:prstGeom prst="rect">
            <a:avLst/>
          </a:prstGeom>
          <a:noFill/>
        </p:spPr>
        <p:txBody>
          <a:bodyPr wrap="square" rtlCol="0">
            <a:spAutoFit/>
          </a:bodyPr>
          <a:lstStyle/>
          <a:p>
            <a:pPr marL="285750" indent="-285750">
              <a:buFont typeface="Arial" panose="020B0604020202020204" pitchFamily="34" charset="0"/>
              <a:buChar char="•"/>
            </a:pPr>
            <a:r>
              <a:rPr lang="en-US" sz="1400" b="1" dirty="0"/>
              <a:t>Monthly mean total sunspot number (1749 - Present) </a:t>
            </a:r>
          </a:p>
          <a:p>
            <a:pPr marL="285750" indent="-285750">
              <a:buFont typeface="Arial" panose="020B0604020202020204" pitchFamily="34" charset="0"/>
              <a:buChar char="•"/>
            </a:pPr>
            <a:r>
              <a:rPr lang="en-US" sz="1400" dirty="0"/>
              <a:t>Dataset available at Sunspot Index and Long-term Solar Observations (SILSO)</a:t>
            </a:r>
          </a:p>
        </p:txBody>
      </p:sp>
    </p:spTree>
    <p:extLst>
      <p:ext uri="{BB962C8B-B14F-4D97-AF65-F5344CB8AC3E}">
        <p14:creationId xmlns:p14="http://schemas.microsoft.com/office/powerpoint/2010/main" val="2345368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86" y="731837"/>
            <a:ext cx="5020854" cy="1325563"/>
          </a:xfrm>
        </p:spPr>
        <p:txBody>
          <a:bodyPr>
            <a:normAutofit fontScale="90000"/>
          </a:bodyPr>
          <a:lstStyle/>
          <a:p>
            <a:pPr algn="ctr"/>
            <a:r>
              <a:rPr lang="en-US" dirty="0"/>
              <a:t>Warmest Summers From Maximum Sunspot Number Series</a:t>
            </a:r>
          </a:p>
        </p:txBody>
      </p:sp>
      <p:pic>
        <p:nvPicPr>
          <p:cNvPr id="26"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0401" y="59267"/>
            <a:ext cx="5985932" cy="2926768"/>
          </a:xfrm>
          <a:prstGeom prst="rect">
            <a:avLst/>
          </a:prstGeom>
        </p:spPr>
      </p:pic>
      <p:pic>
        <p:nvPicPr>
          <p:cNvPr id="28" name="Content Placeholder 16"/>
          <p:cNvPicPr>
            <a:picLocks noChangeAspect="1"/>
          </p:cNvPicPr>
          <p:nvPr/>
        </p:nvPicPr>
        <p:blipFill rotWithShape="1">
          <a:blip r:embed="rId4">
            <a:extLst>
              <a:ext uri="{28A0092B-C50C-407E-A947-70E740481C1C}">
                <a14:useLocalDpi xmlns:a14="http://schemas.microsoft.com/office/drawing/2010/main" val="0"/>
              </a:ext>
            </a:extLst>
          </a:blip>
          <a:srcRect l="11356" t="3325" r="7497" b="9241"/>
          <a:stretch/>
        </p:blipFill>
        <p:spPr>
          <a:xfrm>
            <a:off x="429984" y="2862943"/>
            <a:ext cx="11016343" cy="3804558"/>
          </a:xfrm>
          <a:prstGeom prst="rect">
            <a:avLst/>
          </a:prstGeom>
        </p:spPr>
      </p:pic>
      <p:cxnSp>
        <p:nvCxnSpPr>
          <p:cNvPr id="30" name="Straight Arrow Connector 29"/>
          <p:cNvCxnSpPr>
            <a:cxnSpLocks/>
          </p:cNvCxnSpPr>
          <p:nvPr/>
        </p:nvCxnSpPr>
        <p:spPr>
          <a:xfrm flipH="1" flipV="1">
            <a:off x="7150100" y="2057400"/>
            <a:ext cx="2660975" cy="11484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Straight Arrow Connector 30"/>
          <p:cNvCxnSpPr>
            <a:cxnSpLocks/>
          </p:cNvCxnSpPr>
          <p:nvPr/>
        </p:nvCxnSpPr>
        <p:spPr>
          <a:xfrm flipH="1" flipV="1">
            <a:off x="8657325" y="1832203"/>
            <a:ext cx="1480729" cy="169386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7" name="Straight Arrow Connector 36"/>
          <p:cNvCxnSpPr>
            <a:cxnSpLocks/>
          </p:cNvCxnSpPr>
          <p:nvPr/>
        </p:nvCxnSpPr>
        <p:spPr>
          <a:xfrm flipH="1" flipV="1">
            <a:off x="9311640" y="1706880"/>
            <a:ext cx="998870" cy="1753872"/>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3394454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9495" y="702128"/>
            <a:ext cx="5062462" cy="1325563"/>
          </a:xfrm>
        </p:spPr>
        <p:txBody>
          <a:bodyPr>
            <a:normAutofit fontScale="90000"/>
          </a:bodyPr>
          <a:lstStyle/>
          <a:p>
            <a:pPr algn="ctr"/>
            <a:r>
              <a:rPr lang="en-US" dirty="0"/>
              <a:t>Warmest Winters From Minimum Sunspot Number Series</a:t>
            </a:r>
          </a:p>
        </p:txBody>
      </p:sp>
      <p:pic>
        <p:nvPicPr>
          <p:cNvPr id="6" name="Content Placeholder 5"/>
          <p:cNvPicPr>
            <a:picLocks noGrp="1" noChangeAspect="1"/>
          </p:cNvPicPr>
          <p:nvPr>
            <p:ph idx="1"/>
          </p:nvPr>
        </p:nvPicPr>
        <p:blipFill rotWithShape="1">
          <a:blip r:embed="rId3">
            <a:extLst>
              <a:ext uri="{28A0092B-C50C-407E-A947-70E740481C1C}">
                <a14:useLocalDpi xmlns:a14="http://schemas.microsoft.com/office/drawing/2010/main" val="0"/>
              </a:ext>
            </a:extLst>
          </a:blip>
          <a:srcRect l="12484" t="4451" r="6725" b="10366"/>
          <a:stretch/>
        </p:blipFill>
        <p:spPr>
          <a:xfrm>
            <a:off x="484414" y="3205705"/>
            <a:ext cx="11097986" cy="3706587"/>
          </a:xfrm>
        </p:spPr>
      </p:pic>
      <p:pic>
        <p:nvPicPr>
          <p:cNvPr id="9"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4971" y="94085"/>
            <a:ext cx="4740729" cy="3162420"/>
          </a:xfrm>
          <a:prstGeom prst="rect">
            <a:avLst/>
          </a:prstGeom>
        </p:spPr>
      </p:pic>
      <p:cxnSp>
        <p:nvCxnSpPr>
          <p:cNvPr id="10" name="Straight Arrow Connector 9"/>
          <p:cNvCxnSpPr/>
          <p:nvPr/>
        </p:nvCxnSpPr>
        <p:spPr>
          <a:xfrm flipH="1" flipV="1">
            <a:off x="7300913" y="2564606"/>
            <a:ext cx="3128962" cy="28860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p:cNvCxnSpPr>
            <a:cxnSpLocks/>
          </p:cNvCxnSpPr>
          <p:nvPr/>
        </p:nvCxnSpPr>
        <p:spPr>
          <a:xfrm flipH="1" flipV="1">
            <a:off x="9558867" y="2506134"/>
            <a:ext cx="871008" cy="95461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7" name="Straight Arrow Connector 16"/>
          <p:cNvCxnSpPr>
            <a:cxnSpLocks/>
          </p:cNvCxnSpPr>
          <p:nvPr/>
        </p:nvCxnSpPr>
        <p:spPr>
          <a:xfrm flipH="1" flipV="1">
            <a:off x="8509831" y="2407848"/>
            <a:ext cx="1617890" cy="154822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767649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5172" y="278920"/>
            <a:ext cx="4604657" cy="1325563"/>
          </a:xfrm>
        </p:spPr>
        <p:txBody>
          <a:bodyPr>
            <a:normAutofit/>
          </a:bodyPr>
          <a:lstStyle/>
          <a:p>
            <a:pPr algn="ctr"/>
            <a:r>
              <a:rPr lang="en-US" dirty="0"/>
              <a:t>Sunspot Anomaly</a:t>
            </a:r>
          </a:p>
        </p:txBody>
      </p:sp>
      <p:pic>
        <p:nvPicPr>
          <p:cNvPr id="7" name="Content Placeholder 6"/>
          <p:cNvPicPr>
            <a:picLocks noGrp="1" noChangeAspect="1"/>
          </p:cNvPicPr>
          <p:nvPr>
            <p:ph idx="1"/>
          </p:nvPr>
        </p:nvPicPr>
        <p:blipFill rotWithShape="1">
          <a:blip r:embed="rId3">
            <a:extLst>
              <a:ext uri="{28A0092B-C50C-407E-A947-70E740481C1C}">
                <a14:useLocalDpi xmlns:a14="http://schemas.microsoft.com/office/drawing/2010/main" val="0"/>
              </a:ext>
            </a:extLst>
          </a:blip>
          <a:srcRect l="2136" t="2824" r="7566" b="610"/>
          <a:stretch/>
        </p:blipFill>
        <p:spPr>
          <a:xfrm>
            <a:off x="310243" y="3122971"/>
            <a:ext cx="10700657" cy="3680599"/>
          </a:xfrm>
        </p:spPr>
      </p:pic>
      <p:pic>
        <p:nvPicPr>
          <p:cNvPr id="9"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0039" y="85995"/>
            <a:ext cx="4684283" cy="3036977"/>
          </a:xfrm>
          <a:prstGeom prst="rect">
            <a:avLst/>
          </a:prstGeom>
        </p:spPr>
      </p:pic>
      <p:sp>
        <p:nvSpPr>
          <p:cNvPr id="8" name="TextBox 7"/>
          <p:cNvSpPr txBox="1"/>
          <p:nvPr/>
        </p:nvSpPr>
        <p:spPr>
          <a:xfrm>
            <a:off x="718457" y="2560061"/>
            <a:ext cx="4098472" cy="369332"/>
          </a:xfrm>
          <a:prstGeom prst="rect">
            <a:avLst/>
          </a:prstGeom>
          <a:noFill/>
        </p:spPr>
        <p:txBody>
          <a:bodyPr wrap="square" rtlCol="0">
            <a:spAutoFit/>
          </a:bodyPr>
          <a:lstStyle/>
          <a:p>
            <a:r>
              <a:rPr lang="en-US" dirty="0"/>
              <a:t>Global mean sun spot number = 94.5</a:t>
            </a:r>
          </a:p>
        </p:txBody>
      </p:sp>
      <p:sp>
        <p:nvSpPr>
          <p:cNvPr id="10" name="TextBox 9"/>
          <p:cNvSpPr txBox="1"/>
          <p:nvPr/>
        </p:nvSpPr>
        <p:spPr>
          <a:xfrm>
            <a:off x="7674428" y="5263242"/>
            <a:ext cx="1115786" cy="253916"/>
          </a:xfrm>
          <a:prstGeom prst="rect">
            <a:avLst/>
          </a:prstGeom>
          <a:noFill/>
        </p:spPr>
        <p:txBody>
          <a:bodyPr wrap="square" rtlCol="0">
            <a:spAutoFit/>
          </a:bodyPr>
          <a:lstStyle/>
          <a:p>
            <a:r>
              <a:rPr lang="en-US" sz="1050" b="1" dirty="0"/>
              <a:t>Warm Period</a:t>
            </a:r>
          </a:p>
        </p:txBody>
      </p:sp>
      <p:sp>
        <p:nvSpPr>
          <p:cNvPr id="12" name="TextBox 11"/>
          <p:cNvSpPr txBox="1"/>
          <p:nvPr/>
        </p:nvSpPr>
        <p:spPr>
          <a:xfrm>
            <a:off x="8632370" y="5660571"/>
            <a:ext cx="1115786" cy="253916"/>
          </a:xfrm>
          <a:prstGeom prst="rect">
            <a:avLst/>
          </a:prstGeom>
          <a:noFill/>
        </p:spPr>
        <p:txBody>
          <a:bodyPr wrap="square" rtlCol="0">
            <a:spAutoFit/>
          </a:bodyPr>
          <a:lstStyle/>
          <a:p>
            <a:r>
              <a:rPr lang="en-US" sz="1050" b="1" dirty="0"/>
              <a:t>Cooling Period</a:t>
            </a:r>
          </a:p>
        </p:txBody>
      </p:sp>
      <p:sp>
        <p:nvSpPr>
          <p:cNvPr id="13" name="TextBox 12"/>
          <p:cNvSpPr txBox="1"/>
          <p:nvPr/>
        </p:nvSpPr>
        <p:spPr>
          <a:xfrm>
            <a:off x="9666514" y="5081032"/>
            <a:ext cx="1115786" cy="415498"/>
          </a:xfrm>
          <a:prstGeom prst="rect">
            <a:avLst/>
          </a:prstGeom>
          <a:noFill/>
        </p:spPr>
        <p:txBody>
          <a:bodyPr wrap="square" rtlCol="0">
            <a:spAutoFit/>
          </a:bodyPr>
          <a:lstStyle/>
          <a:p>
            <a:r>
              <a:rPr lang="en-US" sz="1050" b="1" dirty="0"/>
              <a:t>Warm Period</a:t>
            </a:r>
          </a:p>
          <a:p>
            <a:r>
              <a:rPr lang="en-US" sz="1050" b="1" dirty="0"/>
              <a:t>(Modern Maximum)</a:t>
            </a:r>
          </a:p>
        </p:txBody>
      </p:sp>
      <p:sp>
        <p:nvSpPr>
          <p:cNvPr id="15" name="TextBox 14"/>
          <p:cNvSpPr txBox="1"/>
          <p:nvPr/>
        </p:nvSpPr>
        <p:spPr>
          <a:xfrm>
            <a:off x="6727371" y="5207991"/>
            <a:ext cx="1115786" cy="253916"/>
          </a:xfrm>
          <a:prstGeom prst="rect">
            <a:avLst/>
          </a:prstGeom>
          <a:noFill/>
        </p:spPr>
        <p:txBody>
          <a:bodyPr wrap="square" rtlCol="0">
            <a:spAutoFit/>
          </a:bodyPr>
          <a:lstStyle/>
          <a:p>
            <a:r>
              <a:rPr lang="en-US" sz="1050" b="1" dirty="0"/>
              <a:t>Warm Period</a:t>
            </a:r>
          </a:p>
        </p:txBody>
      </p:sp>
      <p:sp>
        <p:nvSpPr>
          <p:cNvPr id="16" name="TextBox 15"/>
          <p:cNvSpPr txBox="1"/>
          <p:nvPr/>
        </p:nvSpPr>
        <p:spPr>
          <a:xfrm>
            <a:off x="10352313" y="5815343"/>
            <a:ext cx="1115786" cy="253916"/>
          </a:xfrm>
          <a:prstGeom prst="rect">
            <a:avLst/>
          </a:prstGeom>
          <a:noFill/>
        </p:spPr>
        <p:txBody>
          <a:bodyPr wrap="square" rtlCol="0">
            <a:spAutoFit/>
          </a:bodyPr>
          <a:lstStyle/>
          <a:p>
            <a:r>
              <a:rPr lang="en-US" sz="1050" b="1" dirty="0"/>
              <a:t>Cooling Period</a:t>
            </a:r>
          </a:p>
        </p:txBody>
      </p:sp>
      <p:sp>
        <p:nvSpPr>
          <p:cNvPr id="17" name="TextBox 16"/>
          <p:cNvSpPr txBox="1"/>
          <p:nvPr/>
        </p:nvSpPr>
        <p:spPr>
          <a:xfrm>
            <a:off x="7285264" y="5812272"/>
            <a:ext cx="1115786" cy="577081"/>
          </a:xfrm>
          <a:prstGeom prst="rect">
            <a:avLst/>
          </a:prstGeom>
          <a:noFill/>
        </p:spPr>
        <p:txBody>
          <a:bodyPr wrap="square" rtlCol="0">
            <a:spAutoFit/>
          </a:bodyPr>
          <a:lstStyle/>
          <a:p>
            <a:r>
              <a:rPr lang="en-US" sz="1050" b="1" dirty="0"/>
              <a:t>Cooling Period</a:t>
            </a:r>
          </a:p>
          <a:p>
            <a:r>
              <a:rPr lang="en-US" sz="1050" b="1" dirty="0"/>
              <a:t>(Dalton Minimum)</a:t>
            </a:r>
          </a:p>
        </p:txBody>
      </p:sp>
      <p:sp>
        <p:nvSpPr>
          <p:cNvPr id="18" name="TextBox 17"/>
          <p:cNvSpPr txBox="1"/>
          <p:nvPr/>
        </p:nvSpPr>
        <p:spPr>
          <a:xfrm>
            <a:off x="6253840" y="5878822"/>
            <a:ext cx="1115786" cy="253916"/>
          </a:xfrm>
          <a:prstGeom prst="rect">
            <a:avLst/>
          </a:prstGeom>
          <a:noFill/>
        </p:spPr>
        <p:txBody>
          <a:bodyPr wrap="square" rtlCol="0">
            <a:spAutoFit/>
          </a:bodyPr>
          <a:lstStyle/>
          <a:p>
            <a:r>
              <a:rPr lang="en-US" sz="1050" b="1" dirty="0"/>
              <a:t>Cooling Period</a:t>
            </a:r>
          </a:p>
        </p:txBody>
      </p:sp>
      <p:cxnSp>
        <p:nvCxnSpPr>
          <p:cNvPr id="4" name="Straight Arrow Connector 3"/>
          <p:cNvCxnSpPr>
            <a:cxnSpLocks/>
          </p:cNvCxnSpPr>
          <p:nvPr/>
        </p:nvCxnSpPr>
        <p:spPr>
          <a:xfrm flipH="1" flipV="1">
            <a:off x="10287000" y="736600"/>
            <a:ext cx="381000" cy="492397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759054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15" grpId="0"/>
      <p:bldP spid="16" grpId="0"/>
      <p:bldP spid="17" grpId="0"/>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36518" y="333303"/>
            <a:ext cx="9809018" cy="6203373"/>
          </a:xfrm>
        </p:spPr>
      </p:pic>
    </p:spTree>
    <p:extLst>
      <p:ext uri="{BB962C8B-B14F-4D97-AF65-F5344CB8AC3E}">
        <p14:creationId xmlns:p14="http://schemas.microsoft.com/office/powerpoint/2010/main" val="18472758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Summary and Conclusions</a:t>
            </a:r>
          </a:p>
        </p:txBody>
      </p:sp>
      <p:sp>
        <p:nvSpPr>
          <p:cNvPr id="3" name="Content Placeholder 2"/>
          <p:cNvSpPr>
            <a:spLocks noGrp="1"/>
          </p:cNvSpPr>
          <p:nvPr>
            <p:ph idx="1"/>
          </p:nvPr>
        </p:nvSpPr>
        <p:spPr/>
        <p:txBody>
          <a:bodyPr>
            <a:normAutofit lnSpcReduction="10000"/>
          </a:bodyPr>
          <a:lstStyle/>
          <a:p>
            <a:r>
              <a:rPr lang="en-US" dirty="0" smtClean="0"/>
              <a:t>Both internal and external forcing mechanisms: i.e. ENSO, aerosols/GHGs, volcanic eruptions, and solar cycles contribute to climate variability.</a:t>
            </a:r>
          </a:p>
          <a:p>
            <a:r>
              <a:rPr lang="en-US" dirty="0" smtClean="0"/>
              <a:t>Marked associative relationship between solar cycles and global/regional OLR.</a:t>
            </a:r>
          </a:p>
          <a:p>
            <a:r>
              <a:rPr lang="en-US" dirty="0" smtClean="0"/>
              <a:t>Current </a:t>
            </a:r>
            <a:r>
              <a:rPr lang="en-US" dirty="0"/>
              <a:t>solar cycle is expected to encompass a prolonged sunspot minimum beginning around year 2020.</a:t>
            </a:r>
          </a:p>
          <a:p>
            <a:r>
              <a:rPr lang="en-US" dirty="0"/>
              <a:t>How will the next solar minimum impact global temperatures?</a:t>
            </a:r>
          </a:p>
          <a:p>
            <a:r>
              <a:rPr lang="en-US" dirty="0"/>
              <a:t>Further exploration of the interaction between volcanic and solar (sunspot) activity is necessary.</a:t>
            </a:r>
          </a:p>
        </p:txBody>
      </p:sp>
    </p:spTree>
    <p:extLst>
      <p:ext uri="{BB962C8B-B14F-4D97-AF65-F5344CB8AC3E}">
        <p14:creationId xmlns:p14="http://schemas.microsoft.com/office/powerpoint/2010/main" val="20465502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pPr algn="ctr"/>
            <a:r>
              <a:rPr lang="en-US" dirty="0"/>
              <a:t>References</a:t>
            </a:r>
          </a:p>
        </p:txBody>
      </p:sp>
      <p:sp>
        <p:nvSpPr>
          <p:cNvPr id="3" name="Content Placeholder 2"/>
          <p:cNvSpPr>
            <a:spLocks noGrp="1"/>
          </p:cNvSpPr>
          <p:nvPr>
            <p:ph idx="1"/>
          </p:nvPr>
        </p:nvSpPr>
        <p:spPr>
          <a:xfrm>
            <a:off x="912844" y="1013862"/>
            <a:ext cx="10515600" cy="4351338"/>
          </a:xfrm>
        </p:spPr>
        <p:txBody>
          <a:bodyPr>
            <a:normAutofit fontScale="85000" lnSpcReduction="20000"/>
          </a:bodyPr>
          <a:lstStyle/>
          <a:p>
            <a:r>
              <a:rPr lang="en-US" dirty="0" err="1"/>
              <a:t>Jagannathan</a:t>
            </a:r>
            <a:r>
              <a:rPr lang="en-US" dirty="0"/>
              <a:t>, P. and H.N. </a:t>
            </a:r>
            <a:r>
              <a:rPr lang="en-US" dirty="0" err="1"/>
              <a:t>Bhalme</a:t>
            </a:r>
            <a:r>
              <a:rPr lang="en-US" dirty="0"/>
              <a:t>, “Changes in the pattern of distribution of southwest monsoon rainfall over India associated with Sunspots”, Mon. </a:t>
            </a:r>
            <a:r>
              <a:rPr lang="en-US" dirty="0" err="1"/>
              <a:t>Wea</a:t>
            </a:r>
            <a:r>
              <a:rPr lang="en-US" dirty="0"/>
              <a:t>. Rev., 101(9), 691-700 (1973).</a:t>
            </a:r>
          </a:p>
          <a:p>
            <a:r>
              <a:rPr lang="en-US" dirty="0" err="1"/>
              <a:t>Liebmann</a:t>
            </a:r>
            <a:r>
              <a:rPr lang="en-US" dirty="0"/>
              <a:t>, B. and C.A. Smith, “Description of a complete (interpolated) outgoing longwave radiation dataset”, Bulletin of the American Meteorological Society, 77(6), 1275-1277 (1996</a:t>
            </a:r>
            <a:r>
              <a:rPr lang="en-US" dirty="0" smtClean="0"/>
              <a:t>).</a:t>
            </a:r>
          </a:p>
          <a:p>
            <a:r>
              <a:rPr lang="en-US" dirty="0" err="1" smtClean="0"/>
              <a:t>Merlis</a:t>
            </a:r>
            <a:r>
              <a:rPr lang="en-US" dirty="0" smtClean="0"/>
              <a:t>, T.M., I.M. Held, G.L. </a:t>
            </a:r>
            <a:r>
              <a:rPr lang="en-US" dirty="0" err="1" smtClean="0"/>
              <a:t>Stenchikov</a:t>
            </a:r>
            <a:r>
              <a:rPr lang="en-US" dirty="0" smtClean="0"/>
              <a:t>, F. Zeng, L.W. Horowitz, “</a:t>
            </a:r>
            <a:r>
              <a:rPr lang="en-US" dirty="0"/>
              <a:t>Constraining transient climate sensitivity using coupled model simulations of volcanic </a:t>
            </a:r>
            <a:r>
              <a:rPr lang="en-US" dirty="0" smtClean="0"/>
              <a:t>eruptions”, J. Climate, 27(20), 7781-7795 (2014). </a:t>
            </a:r>
            <a:endParaRPr lang="en-US" dirty="0"/>
          </a:p>
          <a:p>
            <a:r>
              <a:rPr lang="en-US" dirty="0"/>
              <a:t>Rao, Y. P., [Southwest Monsoon], India Meteorological Department, New Delhi, 2-5 (1976).</a:t>
            </a:r>
          </a:p>
          <a:p>
            <a:r>
              <a:rPr lang="en-US" dirty="0"/>
              <a:t>Singh, D. , Kumar, P.R., Kulkarni, M.N., Singh, R.P., and Singh, A.K., “Lightning, convective rain and solar activity – over the South/Southeast Asia”, Atmospheric Research, 120-121, 99-111 (2013). </a:t>
            </a:r>
          </a:p>
          <a:p>
            <a:endParaRPr lang="en-US" dirty="0"/>
          </a:p>
          <a:p>
            <a:endParaRPr lang="en-US" dirty="0"/>
          </a:p>
        </p:txBody>
      </p:sp>
    </p:spTree>
    <p:extLst>
      <p:ext uri="{BB962C8B-B14F-4D97-AF65-F5344CB8AC3E}">
        <p14:creationId xmlns:p14="http://schemas.microsoft.com/office/powerpoint/2010/main" val="25722523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Dr. Isaac Held:</a:t>
            </a:r>
            <a:br>
              <a:rPr lang="en-US" dirty="0"/>
            </a:br>
            <a:r>
              <a:rPr lang="en-US" dirty="0"/>
              <a:t>Research and Science Background</a:t>
            </a:r>
          </a:p>
        </p:txBody>
      </p:sp>
      <p:sp>
        <p:nvSpPr>
          <p:cNvPr id="3" name="Content Placeholder 2"/>
          <p:cNvSpPr>
            <a:spLocks noGrp="1"/>
          </p:cNvSpPr>
          <p:nvPr>
            <p:ph idx="1"/>
          </p:nvPr>
        </p:nvSpPr>
        <p:spPr>
          <a:xfrm>
            <a:off x="0" y="1824830"/>
            <a:ext cx="8437418" cy="5033169"/>
          </a:xfrm>
        </p:spPr>
        <p:txBody>
          <a:bodyPr>
            <a:normAutofit lnSpcReduction="10000"/>
          </a:bodyPr>
          <a:lstStyle/>
          <a:p>
            <a:r>
              <a:rPr lang="en-US" b="1" dirty="0"/>
              <a:t>Senior Research Scientist at NOAA/GFDL, specializing in:</a:t>
            </a:r>
          </a:p>
          <a:p>
            <a:pPr lvl="1"/>
            <a:r>
              <a:rPr lang="en-US" dirty="0"/>
              <a:t>Atmospheric and oceanic fluid dynamics/geophysical turbulence</a:t>
            </a:r>
          </a:p>
          <a:p>
            <a:pPr lvl="1"/>
            <a:r>
              <a:rPr lang="en-US" dirty="0"/>
              <a:t>Climate dynamics/global warming</a:t>
            </a:r>
            <a:endParaRPr lang="en-US" b="1" dirty="0"/>
          </a:p>
          <a:p>
            <a:r>
              <a:rPr lang="en-US" b="1" dirty="0"/>
              <a:t>Professor in the Geosciences Department/AOS program at Princeton University</a:t>
            </a:r>
          </a:p>
          <a:p>
            <a:r>
              <a:rPr lang="en-US" dirty="0"/>
              <a:t> C</a:t>
            </a:r>
            <a:r>
              <a:rPr lang="en-US" dirty="0" smtClean="0"/>
              <a:t>limate </a:t>
            </a:r>
            <a:r>
              <a:rPr lang="en-US" dirty="0"/>
              <a:t>response to  1) variability in the amount of incident solar radiation, 2) volcanic eruptions and associated aerosol loading,  3) variability in the concentration of greenhouse gases; general circulation of the atmosphere; and the assessment and tuning of climate models.</a:t>
            </a:r>
            <a:endParaRPr lang="en-US" b="1" dirty="0"/>
          </a:p>
        </p:txBody>
      </p:sp>
      <p:pic>
        <p:nvPicPr>
          <p:cNvPr id="5" name="Content Placeholder 4"/>
          <p:cNvPicPr>
            <a:picLocks noGrp="1" noChangeAspect="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8437418" y="2453554"/>
            <a:ext cx="2381250" cy="3571875"/>
          </a:xfrm>
        </p:spPr>
      </p:pic>
    </p:spTree>
    <p:extLst>
      <p:ext uri="{BB962C8B-B14F-4D97-AF65-F5344CB8AC3E}">
        <p14:creationId xmlns:p14="http://schemas.microsoft.com/office/powerpoint/2010/main" val="40412662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831273" y="24483"/>
            <a:ext cx="10507359" cy="6707438"/>
          </a:xfrm>
          <a:prstGeom prst="rect">
            <a:avLst/>
          </a:prstGeom>
        </p:spPr>
      </p:pic>
    </p:spTree>
    <p:extLst>
      <p:ext uri="{BB962C8B-B14F-4D97-AF65-F5344CB8AC3E}">
        <p14:creationId xmlns:p14="http://schemas.microsoft.com/office/powerpoint/2010/main" val="2524461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Types of Climate Variability</a:t>
            </a:r>
          </a:p>
        </p:txBody>
      </p:sp>
      <p:sp>
        <p:nvSpPr>
          <p:cNvPr id="3" name="Content Placeholder 2"/>
          <p:cNvSpPr>
            <a:spLocks noGrp="1"/>
          </p:cNvSpPr>
          <p:nvPr>
            <p:ph idx="1"/>
          </p:nvPr>
        </p:nvSpPr>
        <p:spPr/>
        <p:txBody>
          <a:bodyPr>
            <a:normAutofit/>
          </a:bodyPr>
          <a:lstStyle/>
          <a:p>
            <a:r>
              <a:rPr lang="en-US" dirty="0"/>
              <a:t>Internally generated variability:  generated exclusively by dynamical processes operating within the </a:t>
            </a:r>
            <a:r>
              <a:rPr lang="en-US" dirty="0" smtClean="0"/>
              <a:t>ocean and atmosphere</a:t>
            </a:r>
            <a:r>
              <a:rPr lang="en-US" dirty="0"/>
              <a:t>.</a:t>
            </a:r>
          </a:p>
          <a:p>
            <a:pPr lvl="1"/>
            <a:r>
              <a:rPr lang="en-US" dirty="0"/>
              <a:t>Extratropical wintertime circulation</a:t>
            </a:r>
          </a:p>
          <a:p>
            <a:r>
              <a:rPr lang="en-US" dirty="0"/>
              <a:t>Boundary forced variability:  attributable to the year-to-year variations in the boundary conditions.</a:t>
            </a:r>
          </a:p>
          <a:p>
            <a:pPr lvl="1"/>
            <a:r>
              <a:rPr lang="en-US" dirty="0"/>
              <a:t>Sea surface temperature over tropical oceans</a:t>
            </a:r>
          </a:p>
          <a:p>
            <a:pPr lvl="1"/>
            <a:r>
              <a:rPr lang="en-US" dirty="0"/>
              <a:t>Variations in soil moisture and vegetation over mid-latitude continents </a:t>
            </a:r>
          </a:p>
          <a:p>
            <a:r>
              <a:rPr lang="en-US" dirty="0"/>
              <a:t>Externally forced variability: volcanic eruptions, variations in solar emission, or changes in atmospheric composition induced by human activities.</a:t>
            </a:r>
          </a:p>
        </p:txBody>
      </p:sp>
    </p:spTree>
    <p:extLst>
      <p:ext uri="{BB962C8B-B14F-4D97-AF65-F5344CB8AC3E}">
        <p14:creationId xmlns:p14="http://schemas.microsoft.com/office/powerpoint/2010/main" val="5535566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Internal vs Forced Variability</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14127" y="1601690"/>
            <a:ext cx="6763137" cy="4932619"/>
          </a:xfrm>
        </p:spPr>
      </p:pic>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9224" y="1690688"/>
            <a:ext cx="6570933" cy="4928200"/>
          </a:xfrm>
          <a:prstGeom prst="rect">
            <a:avLst/>
          </a:prstGeom>
        </p:spPr>
      </p:pic>
      <p:pic>
        <p:nvPicPr>
          <p:cNvPr id="6"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7299" y="1233828"/>
            <a:ext cx="7203232" cy="5404260"/>
          </a:xfrm>
          <a:prstGeom prst="rect">
            <a:avLst/>
          </a:prstGeom>
        </p:spPr>
      </p:pic>
      <p:sp>
        <p:nvSpPr>
          <p:cNvPr id="7" name="TextBox 6"/>
          <p:cNvSpPr txBox="1"/>
          <p:nvPr/>
        </p:nvSpPr>
        <p:spPr>
          <a:xfrm>
            <a:off x="312821" y="4848726"/>
            <a:ext cx="2976456" cy="369332"/>
          </a:xfrm>
          <a:prstGeom prst="rect">
            <a:avLst/>
          </a:prstGeom>
          <a:noFill/>
        </p:spPr>
        <p:txBody>
          <a:bodyPr wrap="none" rtlCol="0">
            <a:spAutoFit/>
          </a:bodyPr>
          <a:lstStyle/>
          <a:p>
            <a:r>
              <a:rPr lang="en-US" dirty="0" smtClean="0"/>
              <a:t>Climate sensitivity = </a:t>
            </a:r>
            <a:r>
              <a:rPr lang="el-GR" dirty="0" smtClean="0"/>
              <a:t>λ</a:t>
            </a:r>
            <a:r>
              <a:rPr lang="en-US" dirty="0" smtClean="0"/>
              <a:t> = </a:t>
            </a:r>
            <a:r>
              <a:rPr lang="en-US" dirty="0" err="1" smtClean="0"/>
              <a:t>dT</a:t>
            </a:r>
            <a:r>
              <a:rPr lang="en-US" dirty="0" smtClean="0"/>
              <a:t>/</a:t>
            </a:r>
            <a:r>
              <a:rPr lang="en-US" dirty="0" err="1" smtClean="0"/>
              <a:t>dF</a:t>
            </a:r>
            <a:endParaRPr lang="en-US" dirty="0"/>
          </a:p>
        </p:txBody>
      </p:sp>
    </p:spTree>
    <p:extLst>
      <p:ext uri="{BB962C8B-B14F-4D97-AF65-F5344CB8AC3E}">
        <p14:creationId xmlns:p14="http://schemas.microsoft.com/office/powerpoint/2010/main" val="2835459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06505"/>
            <a:ext cx="10515600" cy="1325563"/>
          </a:xfrm>
        </p:spPr>
        <p:txBody>
          <a:bodyPr/>
          <a:lstStyle/>
          <a:p>
            <a:pPr algn="ctr"/>
            <a:r>
              <a:rPr lang="en-US" dirty="0"/>
              <a:t>Internal vs Forced Variability</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13992" y="1284515"/>
            <a:ext cx="7146234" cy="5361496"/>
          </a:xfrm>
        </p:spPr>
      </p:pic>
      <p:pic>
        <p:nvPicPr>
          <p:cNvPr id="4"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1740" y="1297180"/>
            <a:ext cx="7280909" cy="5462537"/>
          </a:xfrm>
          <a:prstGeom prst="rect">
            <a:avLst/>
          </a:prstGeom>
        </p:spPr>
      </p:pic>
    </p:spTree>
    <p:extLst>
      <p:ext uri="{BB962C8B-B14F-4D97-AF65-F5344CB8AC3E}">
        <p14:creationId xmlns:p14="http://schemas.microsoft.com/office/powerpoint/2010/main" val="21801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Volcanic Eruptions</a:t>
            </a:r>
          </a:p>
        </p:txBody>
      </p:sp>
      <p:pic>
        <p:nvPicPr>
          <p:cNvPr id="8" name="Content Placeholder 7"/>
          <p:cNvPicPr>
            <a:picLocks noGrp="1" noChangeAspect="1"/>
          </p:cNvPicPr>
          <p:nvPr>
            <p:ph sz="half" idx="2"/>
          </p:nvPr>
        </p:nvPicPr>
        <p:blipFill>
          <a:blip r:embed="rId2"/>
          <a:stretch>
            <a:fillRect/>
          </a:stretch>
        </p:blipFill>
        <p:spPr>
          <a:xfrm>
            <a:off x="6377279" y="1883413"/>
            <a:ext cx="5258130" cy="4667810"/>
          </a:xfrm>
          <a:prstGeom prst="rect">
            <a:avLst/>
          </a:prstGeom>
        </p:spPr>
      </p:pic>
      <p:pic>
        <p:nvPicPr>
          <p:cNvPr id="10" name="Content Placeholder 9"/>
          <p:cNvPicPr>
            <a:picLocks noGrp="1" noChangeAspect="1"/>
          </p:cNvPicPr>
          <p:nvPr>
            <p:ph sz="half" idx="1"/>
          </p:nvPr>
        </p:nvPicPr>
        <p:blipFill>
          <a:blip r:embed="rId3"/>
          <a:stretch>
            <a:fillRect/>
          </a:stretch>
        </p:blipFill>
        <p:spPr>
          <a:xfrm>
            <a:off x="838200" y="1883413"/>
            <a:ext cx="4850819" cy="4825972"/>
          </a:xfrm>
          <a:prstGeom prst="rect">
            <a:avLst/>
          </a:prstGeom>
        </p:spPr>
      </p:pic>
    </p:spTree>
    <p:extLst>
      <p:ext uri="{BB962C8B-B14F-4D97-AF65-F5344CB8AC3E}">
        <p14:creationId xmlns:p14="http://schemas.microsoft.com/office/powerpoint/2010/main" val="29823971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6246" y="0"/>
            <a:ext cx="10515600" cy="1325563"/>
          </a:xfrm>
        </p:spPr>
        <p:txBody>
          <a:bodyPr/>
          <a:lstStyle/>
          <a:p>
            <a:pPr algn="ctr"/>
            <a:r>
              <a:rPr lang="en-US" dirty="0" smtClean="0"/>
              <a:t>El </a:t>
            </a:r>
            <a:r>
              <a:rPr lang="en-US" dirty="0" err="1" smtClean="0"/>
              <a:t>Chichon</a:t>
            </a:r>
            <a:r>
              <a:rPr lang="en-US" dirty="0" smtClean="0"/>
              <a:t>, Mexico: March-April 1982</a:t>
            </a:r>
            <a:endParaRPr lang="en-US" dirty="0"/>
          </a:p>
        </p:txBody>
      </p:sp>
      <p:pic>
        <p:nvPicPr>
          <p:cNvPr id="9" name="Content Placeholder 8"/>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95967" y="999808"/>
            <a:ext cx="4368843" cy="2867053"/>
          </a:xfr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5967" y="3866861"/>
            <a:ext cx="4368843" cy="2908011"/>
          </a:xfrm>
          <a:prstGeom prst="rect">
            <a:avLst/>
          </a:prstGeom>
        </p:spPr>
      </p:pic>
      <p:sp>
        <p:nvSpPr>
          <p:cNvPr id="13" name="Content Placeholder 12"/>
          <p:cNvSpPr>
            <a:spLocks noGrp="1"/>
          </p:cNvSpPr>
          <p:nvPr>
            <p:ph sz="half" idx="1"/>
          </p:nvPr>
        </p:nvSpPr>
        <p:spPr/>
        <p:txBody>
          <a:bodyPr>
            <a:normAutofit fontScale="92500" lnSpcReduction="10000"/>
          </a:bodyPr>
          <a:lstStyle/>
          <a:p>
            <a:r>
              <a:rPr lang="en-US" dirty="0" smtClean="0"/>
              <a:t>Lava dome volcano</a:t>
            </a:r>
          </a:p>
          <a:p>
            <a:r>
              <a:rPr lang="en-US" dirty="0"/>
              <a:t>P</a:t>
            </a:r>
            <a:r>
              <a:rPr lang="en-US" dirty="0" smtClean="0"/>
              <a:t>owerful explosive </a:t>
            </a:r>
            <a:r>
              <a:rPr lang="en-US" dirty="0"/>
              <a:t>eruptions of high-sulfur, anhydrite-bearing magma </a:t>
            </a:r>
            <a:r>
              <a:rPr lang="en-US" dirty="0" smtClean="0"/>
              <a:t>that destroyed </a:t>
            </a:r>
            <a:r>
              <a:rPr lang="en-US" dirty="0"/>
              <a:t>the summit lava dome and were accompanied by pyroclastic flows and surges that devastated an area extending about 8 km around the volcano</a:t>
            </a:r>
            <a:r>
              <a:rPr lang="en-US" dirty="0" smtClean="0"/>
              <a:t>.</a:t>
            </a:r>
          </a:p>
          <a:p>
            <a:r>
              <a:rPr lang="en-US" dirty="0"/>
              <a:t> </a:t>
            </a:r>
            <a:r>
              <a:rPr lang="en-US" dirty="0" smtClean="0"/>
              <a:t>Large SO</a:t>
            </a:r>
            <a:r>
              <a:rPr lang="en-US" baseline="-25000" dirty="0" smtClean="0"/>
              <a:t>2</a:t>
            </a:r>
            <a:r>
              <a:rPr lang="en-US" dirty="0" smtClean="0"/>
              <a:t> emissions (8000 kilotons) into the stratosphere that resulted in -0.3C global temperature anomaly during 1982.</a:t>
            </a:r>
          </a:p>
        </p:txBody>
      </p:sp>
    </p:spTree>
    <p:extLst>
      <p:ext uri="{BB962C8B-B14F-4D97-AF65-F5344CB8AC3E}">
        <p14:creationId xmlns:p14="http://schemas.microsoft.com/office/powerpoint/2010/main" val="33449462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3099</TotalTime>
  <Words>1245</Words>
  <Application>Microsoft Office PowerPoint</Application>
  <PresentationFormat>Widescreen</PresentationFormat>
  <Paragraphs>123</Paragraphs>
  <Slides>29</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Calibri Light</vt:lpstr>
      <vt:lpstr>Office Theme</vt:lpstr>
      <vt:lpstr>Investigation of Internal vs Forced Climate Variability: A Summary and Expansion of findings by Dr. Isaac Held</vt:lpstr>
      <vt:lpstr>Presentation by Dr. Isaac Held: Summary and Comments</vt:lpstr>
      <vt:lpstr>Dr. Isaac Held: Research and Science Background</vt:lpstr>
      <vt:lpstr>PowerPoint Presentation</vt:lpstr>
      <vt:lpstr>Types of Climate Variability</vt:lpstr>
      <vt:lpstr>Internal vs Forced Variability</vt:lpstr>
      <vt:lpstr>Internal vs Forced Variability</vt:lpstr>
      <vt:lpstr>Volcanic Eruptions</vt:lpstr>
      <vt:lpstr>El Chichon, Mexico: March-April 1982</vt:lpstr>
      <vt:lpstr>Mt. Pinatubo, Philippines: June 1991</vt:lpstr>
      <vt:lpstr>PowerPoint Presentation</vt:lpstr>
      <vt:lpstr>Milankovitch Cycles</vt:lpstr>
      <vt:lpstr>Solar Cycles - Sunspots</vt:lpstr>
      <vt:lpstr>Solar Cycles - Sunspots</vt:lpstr>
      <vt:lpstr>PowerPoint Presentation</vt:lpstr>
      <vt:lpstr>Global Seasonal Temperature vs. Anomaly</vt:lpstr>
      <vt:lpstr>CONUS Seasonal Temperature vs. Anomaly</vt:lpstr>
      <vt:lpstr>Outgoing Longwave Radiation (OLR)</vt:lpstr>
      <vt:lpstr>Global Seasonal OLR</vt:lpstr>
      <vt:lpstr>Conus Seasonal OLR</vt:lpstr>
      <vt:lpstr>Influence of Solar Cycles on Indian Monsoon</vt:lpstr>
      <vt:lpstr>India Seasonal OLR</vt:lpstr>
      <vt:lpstr>Average Sunspot Number  </vt:lpstr>
      <vt:lpstr>Warmest Summers From Maximum Sunspot Number Series</vt:lpstr>
      <vt:lpstr>Warmest Winters From Minimum Sunspot Number Series</vt:lpstr>
      <vt:lpstr>Sunspot Anomaly</vt:lpstr>
      <vt:lpstr>PowerPoint Presentation</vt:lpstr>
      <vt:lpstr>Summary and Conclusions</vt:lpstr>
      <vt:lpstr>References</vt:lpstr>
    </vt:vector>
  </TitlesOfParts>
  <Company>NOAA / NESDIS / STAR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Comparison of Internal and Forced</dc:title>
  <dc:creator>Ken Pryor</dc:creator>
  <cp:lastModifiedBy>Ken Pryor</cp:lastModifiedBy>
  <cp:revision>85</cp:revision>
  <dcterms:created xsi:type="dcterms:W3CDTF">2017-03-31T19:00:36Z</dcterms:created>
  <dcterms:modified xsi:type="dcterms:W3CDTF">2017-05-02T14:32:36Z</dcterms:modified>
</cp:coreProperties>
</file>